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60" r:id="rId2"/>
    <p:sldId id="297" r:id="rId3"/>
    <p:sldId id="325" r:id="rId4"/>
    <p:sldId id="264" r:id="rId5"/>
    <p:sldId id="261" r:id="rId6"/>
    <p:sldId id="336" r:id="rId7"/>
    <p:sldId id="270" r:id="rId8"/>
    <p:sldId id="328" r:id="rId9"/>
    <p:sldId id="337" r:id="rId10"/>
    <p:sldId id="269" r:id="rId11"/>
    <p:sldId id="273" r:id="rId12"/>
    <p:sldId id="274" r:id="rId13"/>
    <p:sldId id="272" r:id="rId14"/>
    <p:sldId id="324" r:id="rId15"/>
    <p:sldId id="322" r:id="rId16"/>
    <p:sldId id="329" r:id="rId17"/>
    <p:sldId id="338" r:id="rId18"/>
    <p:sldId id="363" r:id="rId19"/>
    <p:sldId id="288" r:id="rId20"/>
    <p:sldId id="330" r:id="rId21"/>
    <p:sldId id="339" r:id="rId22"/>
    <p:sldId id="278" r:id="rId23"/>
    <p:sldId id="279" r:id="rId24"/>
    <p:sldId id="280" r:id="rId25"/>
    <p:sldId id="281" r:id="rId26"/>
    <p:sldId id="345" r:id="rId27"/>
    <p:sldId id="334" r:id="rId28"/>
    <p:sldId id="364" r:id="rId29"/>
    <p:sldId id="365" r:id="rId30"/>
    <p:sldId id="284" r:id="rId31"/>
    <p:sldId id="286" r:id="rId32"/>
    <p:sldId id="285" r:id="rId33"/>
    <p:sldId id="366" r:id="rId34"/>
    <p:sldId id="367" r:id="rId35"/>
    <p:sldId id="287" r:id="rId36"/>
    <p:sldId id="289" r:id="rId37"/>
    <p:sldId id="362" r:id="rId38"/>
    <p:sldId id="290" r:id="rId39"/>
    <p:sldId id="291" r:id="rId40"/>
    <p:sldId id="292" r:id="rId41"/>
    <p:sldId id="293" r:id="rId42"/>
    <p:sldId id="294" r:id="rId43"/>
    <p:sldId id="295" r:id="rId44"/>
    <p:sldId id="351" r:id="rId45"/>
    <p:sldId id="352" r:id="rId46"/>
    <p:sldId id="353" r:id="rId47"/>
    <p:sldId id="354" r:id="rId48"/>
    <p:sldId id="355" r:id="rId49"/>
    <p:sldId id="356" r:id="rId50"/>
    <p:sldId id="296" r:id="rId51"/>
    <p:sldId id="298" r:id="rId52"/>
    <p:sldId id="314" r:id="rId53"/>
    <p:sldId id="359" r:id="rId54"/>
    <p:sldId id="316" r:id="rId55"/>
    <p:sldId id="317" r:id="rId56"/>
    <p:sldId id="360" r:id="rId57"/>
    <p:sldId id="318" r:id="rId58"/>
    <p:sldId id="319" r:id="rId59"/>
    <p:sldId id="321" r:id="rId60"/>
    <p:sldId id="259" r:id="rId61"/>
    <p:sldId id="340" r:id="rId62"/>
    <p:sldId id="341" r:id="rId63"/>
    <p:sldId id="342" r:id="rId64"/>
    <p:sldId id="343" r:id="rId65"/>
    <p:sldId id="344" r:id="rId66"/>
    <p:sldId id="346" r:id="rId67"/>
    <p:sldId id="347" r:id="rId68"/>
    <p:sldId id="348" r:id="rId69"/>
    <p:sldId id="349" r:id="rId70"/>
    <p:sldId id="350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9D4"/>
    <a:srgbClr val="F8F8F8"/>
    <a:srgbClr val="D04D6F"/>
    <a:srgbClr val="D97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4"/>
    <p:restoredTop sz="81402" autoAdjust="0"/>
  </p:normalViewPr>
  <p:slideViewPr>
    <p:cSldViewPr snapToGrid="0" snapToObjects="1">
      <p:cViewPr>
        <p:scale>
          <a:sx n="100" d="100"/>
          <a:sy n="100" d="100"/>
        </p:scale>
        <p:origin x="1136" y="-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commentAuthors" Target="commentAuthors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860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29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407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01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7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9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332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1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45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VM</a:t>
            </a:r>
            <a:r>
              <a:rPr kumimoji="1" lang="en-US" altLang="ko-KR" baseline="0" dirty="0" smtClean="0"/>
              <a:t> : </a:t>
            </a:r>
            <a:r>
              <a:rPr kumimoji="1" lang="ko-KR" altLang="en-US" baseline="0" dirty="0" smtClean="0"/>
              <a:t>배포가 적고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안정적으로 구동되어야 하는 상황</a:t>
            </a:r>
            <a:r>
              <a:rPr kumimoji="1" lang="en-US" altLang="ko-KR" baseline="0" dirty="0" smtClean="0"/>
              <a:t>(VM</a:t>
            </a:r>
            <a:r>
              <a:rPr kumimoji="1" lang="ko-KR" altLang="en-US" baseline="0" dirty="0" smtClean="0"/>
              <a:t>끼리 독립적이라 침투하기 어려움</a:t>
            </a:r>
            <a:r>
              <a:rPr kumimoji="1" lang="en-US" altLang="ko-KR" baseline="0" dirty="0" smtClean="0"/>
              <a:t>)</a:t>
            </a:r>
          </a:p>
          <a:p>
            <a:r>
              <a:rPr kumimoji="1" lang="en-US" altLang="ko-KR" baseline="0" dirty="0" smtClean="0"/>
              <a:t>Container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빠르고 적시에 배포가 이루어져야 하는 상황</a:t>
            </a:r>
            <a:r>
              <a:rPr kumimoji="1" lang="en-US" altLang="ko-KR" baseline="0" dirty="0" smtClean="0"/>
              <a:t>(</a:t>
            </a:r>
            <a:r>
              <a:rPr kumimoji="1" lang="ko-KR" altLang="en-US" baseline="0" dirty="0" smtClean="0"/>
              <a:t>퍼포먼스 극대화 및 쉬운 확장 가능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경량화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네트워크 부하 감소</a:t>
            </a:r>
            <a:r>
              <a:rPr kumimoji="1" lang="en-US" altLang="ko-KR" baseline="0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820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8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121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151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26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579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937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028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743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8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43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98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90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811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866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459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07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478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482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71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333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생성한</a:t>
            </a:r>
            <a:r>
              <a:rPr kumimoji="1" lang="ko-KR" altLang="en-US" baseline="0" dirty="0" smtClean="0"/>
              <a:t> 오브젝트</a:t>
            </a:r>
            <a:r>
              <a:rPr kumimoji="1" lang="ko-KR" altLang="en-US" dirty="0" smtClean="0"/>
              <a:t>들 유저별로 모두 삭제</a:t>
            </a:r>
            <a:endParaRPr kumimoji="1" lang="en-US" altLang="ko-KR" dirty="0" smtClean="0"/>
          </a:p>
          <a:p>
            <a:r>
              <a:rPr kumimoji="1" lang="ko-KR" altLang="en-US" dirty="0" smtClean="0"/>
              <a:t>나는 </a:t>
            </a:r>
            <a:r>
              <a:rPr kumimoji="1" lang="en-US" altLang="ko-KR" dirty="0" smtClean="0"/>
              <a:t>deployment</a:t>
            </a:r>
            <a:r>
              <a:rPr kumimoji="1" lang="ko-KR" altLang="en-US" dirty="0" smtClean="0"/>
              <a:t>만 삭제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Kubectl</a:t>
            </a:r>
            <a:r>
              <a:rPr kumimoji="1" lang="en-US" altLang="ko-KR" dirty="0" smtClean="0"/>
              <a:t> delete </a:t>
            </a:r>
            <a:r>
              <a:rPr kumimoji="1" lang="en-US" altLang="ko-KR" dirty="0" err="1" smtClean="0"/>
              <a:t>deploy,svc</a:t>
            </a:r>
            <a:r>
              <a:rPr kumimoji="1" lang="en-US" altLang="ko-KR" dirty="0" smtClean="0"/>
              <a:t> --all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05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4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58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079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58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66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6043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012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657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6306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236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27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94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20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191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89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965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830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5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37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25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159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79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417148" y="584685"/>
            <a:ext cx="1135770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2018. 11. 7.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git.skcc.com/scm/cna/awesome-media-frontend-solution.git" TargetMode="External"/><Relationship Id="rId4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mygit.skcc.com/scm/cna/awesome-media-backend-solution.gi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시작하기</a:t>
            </a:r>
            <a:endParaRPr lang="en-US" altLang="ko-KR" dirty="0" smtClean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2018.03.08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개발한 애플리케이션을 기반으로 </a:t>
            </a:r>
            <a:r>
              <a:rPr lang="en-US" altLang="ko-KR" dirty="0"/>
              <a:t>Docker Image</a:t>
            </a:r>
            <a:r>
              <a:rPr lang="ko-KR" altLang="en-US" dirty="0"/>
              <a:t>를 구성해 보기 전에 </a:t>
            </a:r>
            <a:r>
              <a:rPr lang="en-US" altLang="ko-KR" dirty="0"/>
              <a:t>Docker</a:t>
            </a:r>
            <a:r>
              <a:rPr lang="ko-KR" altLang="en-US" dirty="0"/>
              <a:t>의 기본 구조에 대해서 </a:t>
            </a:r>
            <a:r>
              <a:rPr lang="ko-KR" altLang="en-US" dirty="0" smtClean="0"/>
              <a:t>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8143050" y="1439815"/>
            <a:ext cx="3492195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리눅스 컨테이너 기술을 제공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구조로 </a:t>
            </a:r>
            <a:r>
              <a:rPr lang="en-US" altLang="ko-KR" dirty="0" smtClean="0"/>
              <a:t>RestAPI</a:t>
            </a:r>
            <a:r>
              <a:rPr lang="ko-KR" altLang="en-US" dirty="0" smtClean="0"/>
              <a:t>를 통해 통신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다양한 기업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단체에서 제공하는 표준 이미지를</a:t>
            </a:r>
            <a:r>
              <a:rPr lang="en-US" altLang="ko-KR" dirty="0" smtClean="0"/>
              <a:t>Docker Store</a:t>
            </a:r>
            <a:r>
              <a:rPr lang="ko-KR" altLang="en-US" dirty="0" smtClean="0"/>
              <a:t>를 통해  활용</a:t>
            </a:r>
            <a:r>
              <a:rPr lang="en-US" altLang="ko-KR" dirty="0" smtClean="0"/>
              <a:t>(</a:t>
            </a:r>
            <a:r>
              <a:rPr lang="en-US" altLang="ko-KR" dirty="0"/>
              <a:t>M</a:t>
            </a:r>
            <a:r>
              <a:rPr lang="en-US" altLang="ko-KR" dirty="0" smtClean="0"/>
              <a:t>ysql, Redis, Mongodb, Jira, Jenkins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Host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Docker Daemon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 Client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요청을 수신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Image, Container, Volume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Docker Object</a:t>
            </a:r>
            <a:r>
              <a:rPr lang="ko-KR" altLang="en-US" dirty="0" smtClean="0"/>
              <a:t>를 관리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컨테이너를 실행하는 주체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Image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컨테이너생성을 위한 템플릿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Dockerfile</a:t>
            </a:r>
            <a:r>
              <a:rPr lang="ko-KR" altLang="en-US" dirty="0" smtClean="0"/>
              <a:t>을 통해 빌드하여 구성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Container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이미지를 통해 생성되는 인스턴스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다른 컨테이너와는 격리된 구조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6" y="1553383"/>
            <a:ext cx="7580761" cy="4322761"/>
          </a:xfrm>
          <a:prstGeom prst="rect">
            <a:avLst/>
          </a:prstGeom>
        </p:spPr>
      </p:pic>
      <p:sp>
        <p:nvSpPr>
          <p:cNvPr id="14" name="텍스트 개체 틀 10"/>
          <p:cNvSpPr txBox="1">
            <a:spLocks/>
          </p:cNvSpPr>
          <p:nvPr/>
        </p:nvSpPr>
        <p:spPr>
          <a:xfrm>
            <a:off x="562289" y="3839932"/>
            <a:ext cx="192824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Client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Docker Daemon</a:t>
            </a:r>
            <a:r>
              <a:rPr lang="ko-KR" altLang="en-US" dirty="0" smtClean="0"/>
              <a:t>과 통신 가능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b="1" i="1" dirty="0" smtClean="0"/>
              <a:t> </a:t>
            </a:r>
            <a:r>
              <a:rPr lang="en-US" altLang="ko-KR" b="1" i="1" dirty="0" smtClean="0"/>
              <a:t>docker run </a:t>
            </a:r>
            <a:r>
              <a:rPr lang="ko-KR" altLang="en-US" dirty="0" smtClean="0"/>
              <a:t>과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에 전송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둘 이상의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과 통신 가능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931266" y="3839932"/>
            <a:ext cx="197498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/>
              <a:t>Docker Registry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 Docker Image</a:t>
            </a:r>
            <a:r>
              <a:rPr lang="ko-KR" altLang="en-US" dirty="0"/>
              <a:t>를 저장 및 관리하는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Public Registry</a:t>
            </a:r>
            <a:r>
              <a:rPr lang="ko-KR" altLang="en-US" dirty="0" smtClean="0"/>
              <a:t>로서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Docker Cloud</a:t>
            </a:r>
            <a:r>
              <a:rPr lang="ko-KR" altLang="en-US" dirty="0" smtClean="0"/>
              <a:t>를 사용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Private</a:t>
            </a:r>
            <a:r>
              <a:rPr lang="ko-KR" altLang="en-US" dirty="0" smtClean="0"/>
              <a:t>한 구성을 통해서 이미지를 보호할 수 있음 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</a:t>
            </a:r>
            <a:r>
              <a:rPr lang="ko-KR" altLang="en-US" dirty="0" smtClean="0"/>
              <a:t>서비스를 컨테이너로 생성하기 위해서는 템플릿 역할의 </a:t>
            </a:r>
            <a:r>
              <a:rPr lang="en-US" altLang="ko-KR" dirty="0" smtClean="0"/>
              <a:t>Docker Image</a:t>
            </a:r>
            <a:r>
              <a:rPr lang="ko-KR" altLang="en-US" dirty="0" smtClean="0"/>
              <a:t>를 구성해야합니다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작성해봅시다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2717080"/>
            <a:ext cx="10848617" cy="2026032"/>
          </a:xfrm>
        </p:spPr>
        <p:txBody>
          <a:bodyPr/>
          <a:lstStyle/>
          <a:p>
            <a:pPr algn="l"/>
            <a:r>
              <a:rPr lang="en-US" altLang="ko-KR" sz="1800" dirty="0" smtClean="0"/>
              <a:t>FROM </a:t>
            </a:r>
            <a:r>
              <a:rPr lang="en-US" altLang="ko-KR" sz="1800" dirty="0"/>
              <a:t>openjdk:8-jdk-alpine</a:t>
            </a:r>
          </a:p>
          <a:p>
            <a:pPr algn="l"/>
            <a:r>
              <a:rPr lang="en-US" altLang="ko-KR" sz="1800" dirty="0"/>
              <a:t>VOLUME /tmp</a:t>
            </a:r>
          </a:p>
          <a:p>
            <a:pPr algn="l"/>
            <a:r>
              <a:rPr lang="en-US" altLang="ko-KR" sz="1800" dirty="0"/>
              <a:t>ADD </a:t>
            </a:r>
            <a:r>
              <a:rPr lang="en-US" altLang="ko-KR" sz="1800" dirty="0" smtClean="0"/>
              <a:t>target/awesome-media-backend-0.0.1-SNAPSHOT.jar </a:t>
            </a:r>
            <a:r>
              <a:rPr lang="en-US" altLang="ko-KR" sz="1800" dirty="0"/>
              <a:t>app.jar</a:t>
            </a:r>
          </a:p>
          <a:p>
            <a:pPr algn="l"/>
            <a:r>
              <a:rPr lang="en-US" altLang="ko-KR" sz="1800" dirty="0"/>
              <a:t>ENV JAVA_OPTS=""</a:t>
            </a:r>
          </a:p>
          <a:p>
            <a:pPr algn="l"/>
            <a:r>
              <a:rPr lang="en-US" altLang="ko-KR" sz="1800" dirty="0"/>
              <a:t>ENTRYPOINT ["java","-Djava.security.egd=file:/dev/./urandom","-jar","/app.jar"]</a:t>
            </a:r>
            <a:endParaRPr lang="en-US" altLang="ko-KR" sz="18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361" y="1464474"/>
            <a:ext cx="11013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Dockefile 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Docker</a:t>
            </a:r>
            <a:r>
              <a:rPr lang="ko-KR" altLang="en-US" dirty="0" smtClean="0"/>
              <a:t>에서 이미지 레이어를 지정하고 컨테이너 내부 환경을 정의하는데 사용되는 간단한 파일 형식</a:t>
            </a:r>
            <a:endParaRPr lang="en-US" altLang="ko-KR" dirty="0" smtClean="0"/>
          </a:p>
          <a:p>
            <a:pPr marL="285750" indent="-285750">
              <a:buFont typeface="Wingdings" charset="2"/>
              <a:buChar char="ü"/>
            </a:pPr>
            <a:endParaRPr kumimoji="1" lang="en-US" altLang="ko-KR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ko-KR" dirty="0" smtClean="0"/>
              <a:t>Dockerfile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작성한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통해 이미지를 빌드해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76417"/>
            <a:ext cx="110135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 </a:t>
            </a:r>
            <a:r>
              <a:rPr kumimoji="1" lang="ko-KR" altLang="en-US" sz="1600" dirty="0" smtClean="0"/>
              <a:t>작성한 경로로 이동</a:t>
            </a:r>
            <a:r>
              <a:rPr kumimoji="1" lang="en-US" altLang="ko-KR" sz="1600" dirty="0" smtClean="0"/>
              <a:t>(Windows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Docker Terminal </a:t>
            </a:r>
            <a:r>
              <a:rPr kumimoji="1" lang="ko-KR" altLang="en-US" sz="1600" dirty="0" smtClean="0"/>
              <a:t>활용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</a:t>
            </a:r>
            <a:r>
              <a:rPr kumimoji="1" lang="ko-KR" altLang="en-US" sz="1600" dirty="0" smtClean="0"/>
              <a:t>을 통해 이미지 빌드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 smtClean="0"/>
              <a:t>빌드한 이미지 확인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</a:t>
            </a:r>
            <a:r>
              <a:rPr lang="en-US" altLang="ko-KR" sz="1400" dirty="0" smtClean="0"/>
              <a:t>[Dockerfile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29501" y="2534625"/>
            <a:ext cx="11057895" cy="5913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docker build -t 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path_to_dockerfile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awesome-media-backend 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4941"/>
          <a:stretch/>
        </p:blipFill>
        <p:spPr>
          <a:xfrm>
            <a:off x="529502" y="3202657"/>
            <a:ext cx="8961461" cy="2216836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29502" y="567132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59" y="6038263"/>
            <a:ext cx="10635829" cy="5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한단계 더 들어가서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  구조에 대해 알아봅시다</a:t>
            </a:r>
            <a:r>
              <a:rPr lang="en-US" altLang="ko-KR" dirty="0" smtClean="0"/>
              <a:t>. Dockerfile</a:t>
            </a:r>
            <a:r>
              <a:rPr lang="ko-KR" altLang="en-US" dirty="0" smtClean="0"/>
              <a:t>을 통해 이미지를 빌드하면 각각의 명령어는 이미지의 레이어를 구성합니다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1603169"/>
            <a:ext cx="6100939" cy="4512623"/>
          </a:xfrm>
        </p:spPr>
        <p:txBody>
          <a:bodyPr/>
          <a:lstStyle/>
          <a:p>
            <a:pPr algn="l"/>
            <a:r>
              <a:rPr lang="en-US" altLang="ko-KR" sz="1600" dirty="0" smtClean="0"/>
              <a:t>FROM </a:t>
            </a:r>
            <a:r>
              <a:rPr lang="en-US" altLang="ko-KR" sz="1600" dirty="0"/>
              <a:t>openjdk:8-jdk-alpine</a:t>
            </a:r>
          </a:p>
          <a:p>
            <a:pPr algn="l"/>
            <a:r>
              <a:rPr lang="en-US" altLang="ko-KR" sz="1600" dirty="0"/>
              <a:t>VOLUME /tmp</a:t>
            </a:r>
          </a:p>
          <a:p>
            <a:pPr algn="l"/>
            <a:r>
              <a:rPr lang="en-US" altLang="ko-KR" sz="1600" dirty="0"/>
              <a:t>ADD target/awesome-media-backend-0.0.1-SNAPSHOT.jar app.jar</a:t>
            </a:r>
          </a:p>
          <a:p>
            <a:pPr algn="l"/>
            <a:r>
              <a:rPr lang="en-US" altLang="ko-KR" sz="1600" dirty="0"/>
              <a:t>ENV JAVA_OPTS=""</a:t>
            </a:r>
          </a:p>
          <a:p>
            <a:pPr algn="l"/>
            <a:r>
              <a:rPr lang="en-US" altLang="ko-KR" sz="1600" dirty="0"/>
              <a:t>ENTRYPOINT ["java","-Djava.security.egd=file:/dev/./urandom","-jar","/app.jar"]</a:t>
            </a: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6579"/>
          <a:stretch/>
        </p:blipFill>
        <p:spPr>
          <a:xfrm>
            <a:off x="6712300" y="2207940"/>
            <a:ext cx="5326098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8071"/>
            <a:ext cx="11354079" cy="546694"/>
          </a:xfrm>
        </p:spPr>
        <p:txBody>
          <a:bodyPr/>
          <a:lstStyle/>
          <a:p>
            <a:r>
              <a:rPr lang="ko-KR" altLang="en-US" dirty="0" smtClean="0"/>
              <a:t>이미지를 기반으로 컨테이너를  생성하면  컨테이너 기동 중에 발생하는 모든 변경 사항들이 저장되는 컨테이너 레이어가 이미지 레이어의 최상단에 추가됩니다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또 컨테이너 </a:t>
            </a:r>
            <a:r>
              <a:rPr lang="ko-KR" altLang="en-US" dirty="0"/>
              <a:t>레이어는 컨테이너가 삭제될 때 같이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2" y="1591862"/>
            <a:ext cx="6680200" cy="4660900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6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989"/>
            <a:ext cx="11354079" cy="541422"/>
          </a:xfrm>
        </p:spPr>
        <p:txBody>
          <a:bodyPr/>
          <a:lstStyle/>
          <a:p>
            <a:r>
              <a:rPr lang="ko-KR" altLang="en-US" dirty="0" smtClean="0"/>
              <a:t>동일한 이미지로 여러 컨테이너를 생성하면 이미지 레이어는 공유되고 컨테이너 레이어만 계속 추가됩니다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또한 이미지를 빌드하거나 레지스트리에 업로드할 때   캐싱된 레이어를 사용하여 빠르게 동작합니다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이러한 특성으로 </a:t>
            </a:r>
            <a:r>
              <a:rPr lang="en-US" altLang="ko-KR" dirty="0" smtClean="0"/>
              <a:t>Docker</a:t>
            </a:r>
            <a:r>
              <a:rPr lang="ko-KR" altLang="en-US" dirty="0" smtClean="0"/>
              <a:t>의 컨테이너는 더욱 가볍고 기동속도가 빨라질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94" y="1559561"/>
            <a:ext cx="7228829" cy="481185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7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이제 구성한 이미지를 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이미지 레지스트리로 업로드해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Docker Registry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Image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빌드한 이미지 확인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이미지 레이어도 추가로 확인</a:t>
            </a:r>
            <a:r>
              <a:rPr kumimoji="1" lang="en-US" altLang="ko-KR" sz="1600" dirty="0" smtClean="0"/>
              <a:t>!)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 생성된 계정을 통해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이미지 레지스트리에 로그인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로컬 이미지를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업로드하기 위해 태깅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 hub </a:t>
            </a:r>
            <a:r>
              <a:rPr kumimoji="1" lang="ko-KR" altLang="en-US" sz="1600" dirty="0" smtClean="0"/>
              <a:t>업로드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0" y="2997158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login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172437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500744" y="43948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tag </a:t>
            </a:r>
            <a:r>
              <a:rPr lang="en-US" altLang="ko-KR" sz="1400" dirty="0" smtClean="0"/>
              <a:t>[image] [username/</a:t>
            </a:r>
            <a:r>
              <a:rPr lang="en-US" altLang="ko-KR" sz="1400" dirty="0" err="1" smtClean="0"/>
              <a:t>repository:tag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0740" y="51715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push </a:t>
            </a:r>
            <a:r>
              <a:rPr lang="en-US" altLang="ko-KR" sz="1400" dirty="0"/>
              <a:t>[username/</a:t>
            </a:r>
            <a:r>
              <a:rPr lang="en-US" altLang="ko-KR" sz="1400" dirty="0" err="1"/>
              <a:t>repository:tag</a:t>
            </a:r>
            <a:r>
              <a:rPr lang="en-US" altLang="ko-KR" sz="1400" dirty="0" smtClean="0"/>
              <a:t>]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2124954"/>
            <a:ext cx="10635829" cy="532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22513"/>
          <a:stretch/>
        </p:blipFill>
        <p:spPr>
          <a:xfrm>
            <a:off x="507460" y="3397734"/>
            <a:ext cx="5621197" cy="699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5716721"/>
            <a:ext cx="9339618" cy="893918"/>
          </a:xfrm>
          <a:prstGeom prst="rect">
            <a:avLst/>
          </a:prstGeom>
        </p:spPr>
      </p:pic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텍스트 개체 틀 10"/>
          <p:cNvSpPr txBox="1">
            <a:spLocks/>
          </p:cNvSpPr>
          <p:nvPr/>
        </p:nvSpPr>
        <p:spPr>
          <a:xfrm>
            <a:off x="500742" y="4680654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tag awesome-media-backend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dtlabs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/awesome-media-backend:1.0</a:t>
            </a:r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00741" y="5485217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push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dtlabs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/awesome-media-backend:1.0</a:t>
            </a:r>
          </a:p>
        </p:txBody>
      </p:sp>
    </p:spTree>
    <p:extLst>
      <p:ext uri="{BB962C8B-B14F-4D97-AF65-F5344CB8AC3E}">
        <p14:creationId xmlns:p14="http://schemas.microsoft.com/office/powerpoint/2010/main" val="11932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Docker hub</a:t>
            </a:r>
            <a:r>
              <a:rPr lang="ko-KR" altLang="en-US" dirty="0" smtClean="0"/>
              <a:t>를 통해 좀 전에 업로드 했던 이미지를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en-US" altLang="ko-KR" sz="1600" dirty="0" smtClean="0"/>
              <a:t>. Docker Hub</a:t>
            </a:r>
            <a:r>
              <a:rPr lang="ko-KR" altLang="en-US" sz="1600" dirty="0" smtClean="0"/>
              <a:t>에서 이미지 확인</a:t>
            </a:r>
            <a:endParaRPr kumimoji="1"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9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32000" y="177321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035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54563" y="184969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63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Kubernetes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기반 개발 프로세스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추가 기능 활용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(Rolling Update, HPA,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9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9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877119"/>
            <a:ext cx="11354079" cy="427646"/>
          </a:xfrm>
        </p:spPr>
        <p:txBody>
          <a:bodyPr/>
          <a:lstStyle/>
          <a:p>
            <a:r>
              <a:rPr lang="en-US" altLang="ko-KR" dirty="0" smtClean="0"/>
              <a:t>ZCP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Knbernetes</a:t>
            </a:r>
            <a:r>
              <a:rPr lang="ko-KR" altLang="en-US" dirty="0" smtClean="0"/>
              <a:t> 오픈소스를 기반으로 만든 컨테이너 오케스트레이션 플랫폼입니다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애플리케이션을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환경에 배포하기 전에</a:t>
            </a:r>
            <a:r>
              <a:rPr lang="en-US" altLang="ko-KR" dirty="0" smtClean="0"/>
              <a:t>Container Orchestration</a:t>
            </a:r>
            <a:r>
              <a:rPr lang="ko-KR" altLang="en-US" dirty="0" smtClean="0"/>
              <a:t>의 개념과 </a:t>
            </a:r>
            <a:r>
              <a:rPr lang="en-US" altLang="ko-KR" dirty="0" smtClean="0"/>
              <a:t>Kubernetes</a:t>
            </a:r>
            <a:r>
              <a:rPr lang="ko-KR" altLang="en-US" dirty="0"/>
              <a:t> </a:t>
            </a:r>
            <a:r>
              <a:rPr lang="ko-KR" altLang="en-US" dirty="0" smtClean="0"/>
              <a:t>구조에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3206" y="1449993"/>
            <a:ext cx="11041039" cy="4938776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Kubernetes </a:t>
            </a:r>
            <a:r>
              <a:rPr lang="ko-KR" altLang="en-US" sz="1400" dirty="0" smtClean="0"/>
              <a:t>란</a:t>
            </a:r>
            <a:r>
              <a:rPr lang="en-US" altLang="ko-KR" sz="1400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sz="1400" dirty="0" smtClean="0"/>
              <a:t>Container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Orchestration </a:t>
            </a:r>
            <a:r>
              <a:rPr lang="ko-KR" altLang="en-US" sz="1400" dirty="0" smtClean="0"/>
              <a:t>역할</a:t>
            </a:r>
            <a:endParaRPr lang="en-US" altLang="ko-KR" sz="1400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sz="1400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Container Orchestration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스케줄링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Container</a:t>
            </a:r>
            <a:r>
              <a:rPr lang="ko-KR" altLang="en-US" sz="1400" dirty="0" smtClean="0"/>
              <a:t>를 적절한 서버에 배포해주는 작업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툴에 따라 스케줄링 방법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랜덤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순차적 배포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전략 선택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클러스터링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여러개의 서버를 하나의 서버처럼 사용하는 방법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클러스터에 새로운 서버를 추가 및 제거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 디스커버리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여러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생성되는 서비스들의 정보를 중앙 관리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로깅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 대의 서버의 로그를 모아서 한 곳에서 관리함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모니터링 등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종류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Docker Swarm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Docker</a:t>
            </a:r>
            <a:r>
              <a:rPr lang="ko-KR" altLang="en-US" sz="1400" dirty="0" smtClean="0"/>
              <a:t>에서 지원하는 오케스트레이션 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개념 및 기능이 간결함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K8S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강력한 기능들을 다양하게 지원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높은 수준의 안정성을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Apache MESOS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안정적인 운영환경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Marathon</a:t>
            </a:r>
            <a:r>
              <a:rPr lang="ko-KR" altLang="en-US" sz="1400" dirty="0" smtClean="0"/>
              <a:t>이라는 프레임워크 제공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260" y="1304764"/>
            <a:ext cx="5244628" cy="5244628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596744" y="1400186"/>
            <a:ext cx="5017501" cy="513967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Kubernetes Cluster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하나의 클러스터 안에 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와 여러개의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Master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노드를 관리하는 주체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노드의 글로벌 이벤트를 감지하고 응답하는 등 의사결정을 수행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Kube API Server</a:t>
            </a:r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API </a:t>
            </a:r>
            <a:r>
              <a:rPr lang="ko-KR" altLang="en-US" sz="1200" dirty="0" smtClean="0"/>
              <a:t>개체에 대한 유효성을 검사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구성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Controller Manager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핵심 </a:t>
            </a:r>
            <a:r>
              <a:rPr lang="en-US" altLang="ko-KR" sz="1200" dirty="0" smtClean="0"/>
              <a:t>Kubernetes Controller</a:t>
            </a:r>
            <a:r>
              <a:rPr lang="ko-KR" altLang="en-US" sz="1200" dirty="0" smtClean="0"/>
              <a:t>가 실행되는 프로세스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실제 노드에 배포될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Pod, Endpoint </a:t>
            </a:r>
            <a:r>
              <a:rPr lang="ko-KR" altLang="en-US" sz="1200" dirty="0" smtClean="0"/>
              <a:t>등을 생성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업데이트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삭제하는 매니저 역할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Deployment, StatefulSets </a:t>
            </a:r>
            <a:r>
              <a:rPr lang="ko-KR" altLang="en-US" sz="1200" dirty="0" smtClean="0"/>
              <a:t>등 기능에 따라 다수의 컨트롤러가 존재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Scheduler</a:t>
            </a:r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노드에 아직 할당되지 않은 </a:t>
            </a:r>
            <a:r>
              <a:rPr lang="en-US" altLang="ko-KR" sz="1200" dirty="0" smtClean="0"/>
              <a:t>Pod</a:t>
            </a:r>
            <a:r>
              <a:rPr lang="ko-KR" altLang="en-US" sz="1200" dirty="0" smtClean="0"/>
              <a:t>들을 감시하고 실행될 노드를 선택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etcd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Kubernetes</a:t>
            </a:r>
            <a:r>
              <a:rPr lang="ko-KR" altLang="en-US" sz="1200" dirty="0" smtClean="0"/>
              <a:t>의 저장소로 활용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2" y="1648769"/>
            <a:ext cx="5885272" cy="444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892186" y="1449992"/>
            <a:ext cx="472206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Node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VM </a:t>
            </a:r>
            <a:r>
              <a:rPr lang="ko-KR" altLang="en-US" dirty="0" smtClean="0"/>
              <a:t>또는 실제 머신을 의미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/>
              <a:t>k</a:t>
            </a:r>
            <a:r>
              <a:rPr lang="en-US" altLang="ko-KR" dirty="0" smtClean="0"/>
              <a:t>ubelet</a:t>
            </a:r>
            <a:r>
              <a:rPr lang="ko-KR" altLang="en-US" dirty="0" smtClean="0"/>
              <a:t>이라는 에이전트를 통해 마스터와 통신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실제 컨테이너인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가 생성되는 곳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Pod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Containerize app</a:t>
            </a:r>
            <a:r>
              <a:rPr lang="ko-KR" altLang="en-US" dirty="0" smtClean="0"/>
              <a:t>이 배포되는 컴포넌트</a:t>
            </a:r>
            <a:endParaRPr lang="en-US" altLang="ko-KR" dirty="0" smtClean="0"/>
          </a:p>
          <a:p>
            <a:pPr marL="857250" lvl="1" indent="-171450">
              <a:buFontTx/>
              <a:buChar char="-"/>
            </a:pPr>
            <a:r>
              <a:rPr lang="ko-KR" altLang="en-US" sz="1200" dirty="0" smtClean="0"/>
              <a:t>복수개의 컨테이너 구성하는 경우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Strongly coupled </a:t>
            </a:r>
            <a:r>
              <a:rPr lang="ko-KR" altLang="en-US" sz="1200" dirty="0" smtClean="0"/>
              <a:t>한 관계로 </a:t>
            </a:r>
            <a:r>
              <a:rPr lang="en-US" altLang="ko-KR" sz="1200" dirty="0" smtClean="0"/>
              <a:t>Life-cycle</a:t>
            </a:r>
            <a:r>
              <a:rPr lang="ko-KR" altLang="en-US" sz="1200" dirty="0" smtClean="0"/>
              <a:t>이 일치하는 경우</a:t>
            </a:r>
            <a:endParaRPr lang="en-US" altLang="ko-KR" sz="1200" dirty="0" smtClean="0"/>
          </a:p>
          <a:p>
            <a:pPr marL="857250" lvl="1" indent="-171450">
              <a:buFontTx/>
              <a:buChar char="-"/>
            </a:pPr>
            <a:r>
              <a:rPr lang="en-US" altLang="ko-KR" sz="1200" dirty="0" smtClean="0"/>
              <a:t>MSA</a:t>
            </a:r>
            <a:r>
              <a:rPr lang="ko-KR" altLang="en-US" sz="1200" dirty="0" smtClean="0"/>
              <a:t>에서는 보통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</a:t>
            </a:r>
            <a:r>
              <a:rPr lang="en-US" altLang="ko-KR" sz="1200" dirty="0" smtClean="0"/>
              <a:t>Container</a:t>
            </a:r>
            <a:r>
              <a:rPr lang="ko-KR" altLang="en-US" sz="1200" dirty="0" smtClean="0"/>
              <a:t>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app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Scaling, Replication </a:t>
            </a:r>
            <a:r>
              <a:rPr lang="ko-KR" altLang="en-US" dirty="0" smtClean="0"/>
              <a:t>의 단위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Deployment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애플리케이션의 배포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Scale out</a:t>
            </a:r>
            <a:r>
              <a:rPr lang="ko-KR" altLang="en-US" dirty="0" smtClean="0"/>
              <a:t>의 역할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Deployment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Pod, ReplicaSets</a:t>
            </a:r>
            <a:r>
              <a:rPr lang="ko-KR" altLang="en-US" dirty="0" smtClean="0"/>
              <a:t>를 함께 생성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가 생성되면서 컨테이너화된 애플리케이션들이 배포되고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ReplicaSets</a:t>
            </a:r>
            <a:r>
              <a:rPr lang="ko-KR" altLang="en-US" dirty="0" smtClean="0"/>
              <a:t>는 애플리케이션의 </a:t>
            </a:r>
            <a:r>
              <a:rPr lang="en-US" altLang="ko-KR" dirty="0" smtClean="0"/>
              <a:t>replica </a:t>
            </a:r>
            <a:r>
              <a:rPr lang="ko-KR" altLang="en-US" dirty="0" smtClean="0"/>
              <a:t>수를 지속적으로 모니터링하고 유지시킴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591418" y="1554573"/>
            <a:ext cx="6148530" cy="4471864"/>
            <a:chOff x="266693" y="1377152"/>
            <a:chExt cx="6148530" cy="44718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223" y="1700016"/>
              <a:ext cx="5071000" cy="4149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3" y="1377152"/>
              <a:ext cx="1721238" cy="1392177"/>
            </a:xfrm>
            <a:prstGeom prst="rect">
              <a:avLst/>
            </a:prstGeom>
          </p:spPr>
        </p:pic>
        <p:cxnSp>
          <p:nvCxnSpPr>
            <p:cNvPr id="16" name="직선 연결선[R] 15"/>
            <p:cNvCxnSpPr/>
            <p:nvPr/>
          </p:nvCxnSpPr>
          <p:spPr>
            <a:xfrm>
              <a:off x="979714" y="1894114"/>
              <a:ext cx="604157" cy="2955472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>
              <a:off x="1191986" y="1763486"/>
              <a:ext cx="2090057" cy="97971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Service</a:t>
            </a:r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논리적 집합과 액세스 정책을 정의하는 추상화 개념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서비스가 타겟으로 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집합은 </a:t>
            </a:r>
            <a:r>
              <a:rPr lang="en-US" altLang="ko-KR" sz="1400" dirty="0" smtClean="0"/>
              <a:t>Label Selector</a:t>
            </a:r>
            <a:r>
              <a:rPr lang="ko-KR" altLang="en-US" sz="1400" dirty="0" smtClean="0"/>
              <a:t>에 의해 결정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Label</a:t>
            </a:r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와 같은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에 설정되는 </a:t>
            </a:r>
            <a:r>
              <a:rPr lang="en-US" altLang="ko-KR" sz="1400" dirty="0" smtClean="0"/>
              <a:t>key/value </a:t>
            </a:r>
            <a:r>
              <a:rPr lang="ko-KR" altLang="en-US" sz="1400" dirty="0" smtClean="0"/>
              <a:t> 쌍의 별칭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Selector</a:t>
            </a:r>
            <a:endParaRPr lang="en-US" altLang="ko-KR" sz="1400" dirty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를 찾기 위한 별칭 검색어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해당 서비스에서 관리하는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목록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실제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엔드포인트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맵핑하고 있는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 객체가 자동으로 생성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죽으면 자동으로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에서 제거되고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Selector</a:t>
            </a:r>
            <a:r>
              <a:rPr lang="ko-KR" altLang="en-US" sz="1400" dirty="0" smtClean="0"/>
              <a:t>와 매칭되는 새로운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생기면 자동으로 추가됨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로드밸런싱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서비스 디스커버리 등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서비스를 통해 외부에서 접속하거나 클러스터 내부에서만 접근하도록 설정 가능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ko-KR" altLang="en-US" sz="1400" dirty="0" smtClean="0"/>
              <a:t>서비스 </a:t>
            </a:r>
            <a:r>
              <a:rPr lang="ko-KR" altLang="en-US" sz="1400" dirty="0"/>
              <a:t>디스커버리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 환경변수 방식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생성 시 컨테이너 내부에 모든 서비스들의 </a:t>
            </a:r>
            <a:r>
              <a:rPr lang="en-US" altLang="ko-KR" dirty="0" smtClean="0"/>
              <a:t>HOST, PORT </a:t>
            </a:r>
            <a:r>
              <a:rPr lang="ko-KR" altLang="en-US" dirty="0" smtClean="0"/>
              <a:t>정보가 환경변수로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컨테이너에서 환경변수를 통해 다른 서비스에 대한 접속 정보를 알수 있음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b="1" i="1" dirty="0" smtClean="0"/>
              <a:t>redis-master</a:t>
            </a:r>
            <a:r>
              <a:rPr lang="ko-KR" altLang="en-US" b="1" i="1" dirty="0" smtClean="0"/>
              <a:t> </a:t>
            </a:r>
            <a:r>
              <a:rPr lang="ko-KR" altLang="en-US" dirty="0" smtClean="0"/>
              <a:t>서비스가 미리 생성되어 있는 경우 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애플리케이션을 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로 띄우면 내부에 아래와 같은 환경 변수가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algn="l"/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DNS </a:t>
            </a:r>
            <a:r>
              <a:rPr lang="ko-KR" altLang="en-US" sz="1400" dirty="0"/>
              <a:t>서버 </a:t>
            </a:r>
            <a:r>
              <a:rPr lang="ko-KR" altLang="en-US" sz="1400" dirty="0" smtClean="0"/>
              <a:t>방식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ko-KR" altLang="en-US" dirty="0"/>
              <a:t>이미 구성된 </a:t>
            </a:r>
            <a:r>
              <a:rPr lang="en-US" altLang="ko-KR" dirty="0"/>
              <a:t>DNS </a:t>
            </a:r>
            <a:r>
              <a:rPr lang="ko-KR" altLang="en-US" dirty="0"/>
              <a:t>서비스를 통해 서비스명으로 접근 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ko-KR" altLang="en-US" dirty="0"/>
              <a:t>다른 네임스페이스에 있는 서비스도 접근 가능함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23" y="3332633"/>
            <a:ext cx="4640079" cy="1707807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8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533122" y="1484785"/>
            <a:ext cx="11158693" cy="4182368"/>
          </a:xfrm>
        </p:spPr>
        <p:txBody>
          <a:bodyPr/>
          <a:lstStyle/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Pod = Container = Application</a:t>
            </a: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Deployment =</a:t>
            </a:r>
            <a:r>
              <a:rPr kumimoji="1" lang="en-US" altLang="ko-KR" sz="1600" dirty="0" smtClean="0">
                <a:sym typeface="Wingdings"/>
              </a:rPr>
              <a:t> Pod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Container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Application</a:t>
            </a:r>
            <a:r>
              <a:rPr kumimoji="1" lang="ko-KR" altLang="en-US" sz="1600" dirty="0" smtClean="0">
                <a:sym typeface="Wingdings"/>
              </a:rPr>
              <a:t>을 생성해주는</a:t>
            </a:r>
            <a:r>
              <a:rPr kumimoji="1" lang="ko-KR" altLang="en-US" sz="1600" dirty="0">
                <a:sym typeface="Wingdings"/>
              </a:rPr>
              <a:t> </a:t>
            </a:r>
            <a:r>
              <a:rPr kumimoji="1" lang="ko-KR" altLang="en-US" sz="1600" dirty="0" smtClean="0">
                <a:sym typeface="Wingdings"/>
              </a:rPr>
              <a:t>것</a:t>
            </a:r>
            <a:endParaRPr kumimoji="1" lang="en-US" altLang="ko-KR" sz="1600" dirty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>
                <a:sym typeface="Wingdings"/>
              </a:rPr>
              <a:t>Service = Application</a:t>
            </a:r>
            <a:r>
              <a:rPr kumimoji="1" lang="ko-KR" altLang="en-US" sz="1600" dirty="0" smtClean="0">
                <a:sym typeface="Wingdings"/>
              </a:rPr>
              <a:t>을 외부에 노출 시켜주는 것</a:t>
            </a:r>
            <a:endParaRPr kumimoji="1" lang="en-US" altLang="ko-KR" sz="1600" dirty="0" smtClean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endParaRPr kumimoji="1" lang="en-US" altLang="ko-KR" dirty="0" smtClean="0"/>
          </a:p>
          <a:p>
            <a:pPr marL="256050" indent="-171450">
              <a:buFont typeface="Arial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4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86" y="1443682"/>
            <a:ext cx="11013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1600" dirty="0" smtClean="0"/>
              <a:t>ZCP </a:t>
            </a:r>
            <a:r>
              <a:rPr kumimoji="1" lang="ko-KR" altLang="en-US" sz="1600" dirty="0"/>
              <a:t>로그인</a:t>
            </a:r>
            <a:endParaRPr kumimoji="1" lang="en-US" altLang="ko-KR" sz="16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Dashboard URL : https://</a:t>
            </a:r>
            <a:r>
              <a:rPr lang="en-US" altLang="ko-KR" sz="1400" dirty="0" err="1" smtClean="0"/>
              <a:t>pou</a:t>
            </a:r>
            <a:r>
              <a:rPr lang="en-US" altLang="ko-KR" sz="1400" dirty="0" smtClean="0"/>
              <a:t>-dev-</a:t>
            </a:r>
            <a:r>
              <a:rPr lang="en-US" altLang="ko-KR" sz="1400" dirty="0" err="1" smtClean="0"/>
              <a:t>console.cloudzcp.io</a:t>
            </a:r>
            <a:endParaRPr lang="en-US" altLang="ko-KR" sz="1400" dirty="0" smtClean="0"/>
          </a:p>
          <a:p>
            <a:pPr marL="800100" lvl="1" indent="-342900">
              <a:buFont typeface="Wingdings" charset="2"/>
              <a:buChar char="ü"/>
            </a:pPr>
            <a:r>
              <a:rPr lang="ko-KR" altLang="en-US" sz="1400" dirty="0" smtClean="0"/>
              <a:t>계정확인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표 참조</a:t>
            </a:r>
            <a:r>
              <a:rPr lang="en-US" altLang="ko-KR" sz="1400" dirty="0" smtClean="0"/>
              <a:t>)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 smtClean="0"/>
              <a:t>Mac</a:t>
            </a:r>
            <a:r>
              <a:rPr lang="en-US" altLang="ko-KR" sz="1400" dirty="0"/>
              <a:t>: ~/.</a:t>
            </a:r>
            <a:r>
              <a:rPr lang="en-US" altLang="ko-KR" sz="1400" dirty="0" err="1"/>
              <a:t>kube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ko-KR" altLang="en-US" sz="1400" dirty="0"/>
              <a:t>덮어 쓰기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Window: C:\Users</a:t>
            </a:r>
            <a:r>
              <a:rPr lang="en-US" altLang="ko-KR" sz="1400" dirty="0" smtClean="0"/>
              <a:t>\...\.</a:t>
            </a:r>
            <a:r>
              <a:rPr lang="en-US" altLang="ko-KR" sz="1400" dirty="0" err="1" smtClean="0"/>
              <a:t>kube</a:t>
            </a:r>
            <a:r>
              <a:rPr lang="en-US" altLang="ko-KR" sz="1400" dirty="0" smtClean="0"/>
              <a:t>\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덮어쓰기</a:t>
            </a:r>
            <a:endParaRPr lang="en-US" altLang="ko-KR" sz="14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09430" y="1718774"/>
          <a:ext cx="5956665" cy="4393440"/>
        </p:xfrm>
        <a:graphic>
          <a:graphicData uri="http://schemas.openxmlformats.org/drawingml/2006/table">
            <a:tbl>
              <a:tblPr/>
              <a:tblGrid>
                <a:gridCol w="1985555"/>
                <a:gridCol w="1985555"/>
                <a:gridCol w="1985555"/>
              </a:tblGrid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>
                          <a:effectLst/>
                        </a:rPr>
                        <a:t>Namespace</a:t>
                      </a:r>
                      <a:endParaRPr 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>
                          <a:effectLst/>
                        </a:rPr>
                        <a:t>사용자</a:t>
                      </a:r>
                      <a:r>
                        <a:rPr lang="en-US" altLang="ko-KR" sz="1100" b="1">
                          <a:effectLst/>
                        </a:rPr>
                        <a:t>ID</a:t>
                      </a:r>
                      <a:endParaRPr lang="ko-KR" alt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>
                          <a:effectLst/>
                        </a:rPr>
                        <a:t>패스워드</a:t>
                      </a:r>
                      <a:endParaRPr lang="ko-KR" alt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edu01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Edu011234!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edu02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edu02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Edu021234!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edu03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edu03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>
                          <a:effectLst/>
                        </a:rPr>
                        <a:t>Edu031234!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Edu041234!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Edu051234!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edu06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edu06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Edu061234!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edu07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edu07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Edu071234!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edu08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edu08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Edu081234!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edu09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edu09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Edu091234!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edu10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edu10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Edu101234!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Edu111234!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Edu121234!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Edu131234!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Edu141234!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>
                          <a:effectLst/>
                        </a:rPr>
                        <a:t>Edu151234!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1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96900" y="1868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7683" y="153948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ko-KR" sz="1600" dirty="0" smtClean="0"/>
              <a:t>ZCP</a:t>
            </a:r>
            <a:r>
              <a:rPr lang="ko-KR" altLang="en-US" sz="1600" dirty="0" smtClean="0"/>
              <a:t>클러스터 </a:t>
            </a:r>
            <a:r>
              <a:rPr lang="ko-KR" altLang="en-US" sz="1600" dirty="0"/>
              <a:t>환경에 제대로 접속되었는지 확인</a:t>
            </a:r>
            <a:endParaRPr lang="en-US" altLang="ko-KR" sz="1600" dirty="0"/>
          </a:p>
          <a:p>
            <a:pPr marL="342900" indent="-342900">
              <a:buFont typeface="Wingdings" charset="2"/>
              <a:buChar char="ü"/>
            </a:pPr>
            <a:endParaRPr lang="en-US" altLang="ko-KR" sz="1600" dirty="0"/>
          </a:p>
          <a:p>
            <a:pPr marL="342900" indent="-342900">
              <a:buFont typeface="Wingdings" charset="2"/>
              <a:buChar char="ü"/>
            </a:pPr>
            <a:endParaRPr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31726" y="1897402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get-contexts</a:t>
            </a:r>
          </a:p>
        </p:txBody>
      </p:sp>
    </p:spTree>
    <p:extLst>
      <p:ext uri="{BB962C8B-B14F-4D97-AF65-F5344CB8AC3E}">
        <p14:creationId xmlns:p14="http://schemas.microsoft.com/office/powerpoint/2010/main" val="5438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4980712" y="2415653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4112066" y="303705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4061267" y="332508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64350" y="3297325"/>
            <a:ext cx="1908212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배포하기 위해서는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Service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필요합니다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awesome-media-backend-deployment.yml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b="1" dirty="0" smtClean="0">
                <a:solidFill>
                  <a:srgbClr val="FF0000"/>
                </a:solidFill>
              </a:rPr>
              <a:t>/awesome-media-backend:1.0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4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작성하고 그 파일을 통해 </a:t>
            </a:r>
            <a:r>
              <a:rPr lang="en-US" altLang="ko-KR" dirty="0" smtClean="0"/>
              <a:t>kubectl apply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Deployment Object</a:t>
            </a:r>
            <a:r>
              <a:rPr lang="ko-KR" altLang="en-US" dirty="0" smtClean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013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Deployment yml </a:t>
            </a:r>
            <a:r>
              <a:rPr kumimoji="1" lang="ko-KR" altLang="en-US" sz="1600" dirty="0" smtClean="0"/>
              <a:t>작성한 경로로 이동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생성</a:t>
            </a:r>
            <a:r>
              <a:rPr kumimoji="1" lang="en-US" altLang="ko-KR" sz="1600" dirty="0" smtClean="0"/>
              <a:t>(--record </a:t>
            </a:r>
            <a:r>
              <a:rPr kumimoji="1" lang="ko-KR" altLang="en-US" sz="1600" dirty="0" smtClean="0"/>
              <a:t>옵션을 통해 설정 이력 관리 가능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조회 </a:t>
            </a:r>
            <a:r>
              <a:rPr kumimoji="1" lang="en-US" altLang="ko-KR" sz="1600" dirty="0" smtClean="0"/>
              <a:t>(Pod, ReplicaSets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[</a:t>
            </a:r>
            <a:r>
              <a:rPr lang="en-US" altLang="ko-KR" sz="1400" dirty="0" smtClean="0"/>
              <a:t>awesome-media-backend-deployment.yml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29502" y="2870038"/>
            <a:ext cx="11057895" cy="51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[filename]</a:t>
            </a:r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awesome-media-backend-deployment.yml --record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2" y="3387366"/>
            <a:ext cx="8470900" cy="444500"/>
          </a:xfrm>
          <a:prstGeom prst="rect">
            <a:avLst/>
          </a:prstGeom>
        </p:spPr>
      </p:pic>
      <p:sp>
        <p:nvSpPr>
          <p:cNvPr id="24" name="텍스트 개체 틀 10"/>
          <p:cNvSpPr txBox="1">
            <a:spLocks/>
          </p:cNvSpPr>
          <p:nvPr/>
        </p:nvSpPr>
        <p:spPr>
          <a:xfrm>
            <a:off x="507461" y="419629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err="1" smtClean="0"/>
              <a:t>deploy,pod</a:t>
            </a:r>
            <a:endParaRPr lang="en-US" altLang="ko-KR" sz="1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b="25270"/>
          <a:stretch/>
        </p:blipFill>
        <p:spPr>
          <a:xfrm>
            <a:off x="529502" y="4573864"/>
            <a:ext cx="8559800" cy="1395136"/>
          </a:xfrm>
          <a:prstGeom prst="rect">
            <a:avLst/>
          </a:prstGeom>
        </p:spPr>
      </p:pic>
      <p:sp>
        <p:nvSpPr>
          <p:cNvPr id="2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4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 외부에서 접속할 수 있도록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Service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apiVersion: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awesome-media-backend-service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8090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 smtClean="0"/>
              <a:t>targetPort</a:t>
            </a:r>
            <a:r>
              <a:rPr lang="ro-RO" altLang="ko-KR" sz="1600" dirty="0"/>
              <a:t>: 8090</a:t>
            </a:r>
          </a:p>
          <a:p>
            <a:pPr algn="l"/>
            <a:r>
              <a:rPr lang="ro-RO" altLang="ko-KR" sz="1600" dirty="0"/>
              <a:t>  selector: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/>
              <a:t>app</a:t>
            </a:r>
            <a:r>
              <a:rPr lang="ro-RO" altLang="ko-KR" sz="1600" dirty="0"/>
              <a:t>: </a:t>
            </a:r>
            <a:r>
              <a:rPr lang="ro-RO" altLang="ko-KR" sz="1600" dirty="0" err="1"/>
              <a:t>awesome</a:t>
            </a:r>
            <a:r>
              <a:rPr lang="ro-RO" altLang="ko-KR" sz="1600" dirty="0"/>
              <a:t>-media-</a:t>
            </a:r>
            <a:r>
              <a:rPr lang="ro-RO" altLang="ko-KR" sz="1600" dirty="0" err="1"/>
              <a:t>backend</a:t>
            </a:r>
            <a:endParaRPr lang="ro-RO" altLang="ko-KR" sz="1600" dirty="0"/>
          </a:p>
          <a:p>
            <a:pPr algn="l"/>
            <a:r>
              <a:rPr lang="ro-RO" altLang="ko-KR" sz="1600" dirty="0"/>
              <a:t>  </a:t>
            </a:r>
            <a:r>
              <a:rPr lang="ro-RO" altLang="ko-KR" sz="1600" dirty="0" err="1" smtClean="0"/>
              <a:t>type</a:t>
            </a:r>
            <a:r>
              <a:rPr lang="ro-RO" altLang="ko-KR" sz="1600" dirty="0" smtClean="0"/>
              <a:t>: </a:t>
            </a:r>
            <a:r>
              <a:rPr lang="ro-RO" altLang="ko-KR" sz="1600" dirty="0" err="1" smtClean="0"/>
              <a:t>NodePort</a:t>
            </a:r>
            <a:endParaRPr lang="mr-IN" altLang="ko-KR" sz="1600" dirty="0"/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1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Type </a:t>
            </a:r>
            <a:r>
              <a:rPr lang="mr-IN" altLang="ko-KR" dirty="0" smtClean="0"/>
              <a:t>–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ClusterIP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클러스터 내부에서만 애플리케이션을 호출하는 경우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798783" y="2305075"/>
            <a:ext cx="8223250" cy="3551405"/>
            <a:chOff x="1798783" y="2305075"/>
            <a:chExt cx="8223250" cy="3551405"/>
          </a:xfrm>
        </p:grpSpPr>
        <p:sp>
          <p:nvSpPr>
            <p:cNvPr id="28" name="타원 27"/>
            <p:cNvSpPr/>
            <p:nvPr/>
          </p:nvSpPr>
          <p:spPr>
            <a:xfrm>
              <a:off x="7190877" y="3577751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3981363" y="3577751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221259" y="2581482"/>
              <a:ext cx="7073900" cy="240698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98783" y="230507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2496703" y="3592371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41822" y="2564800"/>
              <a:ext cx="15113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Service</a:t>
              </a:r>
              <a:r>
                <a:rPr kumimoji="1"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A</a:t>
              </a:r>
              <a:endParaRPr kumimoji="1"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66033" y="230507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082" y="5210149"/>
              <a:ext cx="2106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1</a:t>
              </a:r>
            </a:p>
            <a:p>
              <a:endParaRPr kumimoji="1"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756027" y="5190285"/>
              <a:ext cx="210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2</a:t>
              </a:r>
              <a:endParaRPr kumimoji="1"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00256" y="4421645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/>
                <a:t>10.10.10.1:8090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17729" y="4402007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10.10.10.2:8090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57132" y="4468739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10.10.10.3:8090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56027" y="2410225"/>
              <a:ext cx="1344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10.10.9.1:8090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3340100" y="2933445"/>
              <a:ext cx="4981078" cy="64430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flipH="1">
              <a:off x="5111663" y="2933445"/>
              <a:ext cx="3209515" cy="91465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>
              <a:off x="7886700" y="2933445"/>
              <a:ext cx="434478" cy="64430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7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Type </a:t>
            </a:r>
            <a:r>
              <a:rPr lang="mr-IN" altLang="ko-KR" dirty="0" smtClean="0"/>
              <a:t>–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NodePort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애플리케이션을 외부로 노출하는 경우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862283" y="1492904"/>
            <a:ext cx="8223250" cy="5046956"/>
            <a:chOff x="1862283" y="1492904"/>
            <a:chExt cx="8223250" cy="5046956"/>
          </a:xfrm>
        </p:grpSpPr>
        <p:sp>
          <p:nvSpPr>
            <p:cNvPr id="31" name="타원 30"/>
            <p:cNvSpPr/>
            <p:nvPr/>
          </p:nvSpPr>
          <p:spPr>
            <a:xfrm>
              <a:off x="7013866" y="4356884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30" name="타원 29"/>
            <p:cNvSpPr/>
            <p:nvPr/>
          </p:nvSpPr>
          <p:spPr>
            <a:xfrm>
              <a:off x="3975593" y="4397067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84759" y="3956004"/>
              <a:ext cx="7073900" cy="1811522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62283" y="298845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2490933" y="4411687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16438" y="3945710"/>
              <a:ext cx="15113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Service</a:t>
              </a:r>
              <a:r>
                <a:rPr kumimoji="1"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A</a:t>
              </a:r>
              <a:endParaRPr kumimoji="1"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529533" y="298845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99582" y="5893529"/>
              <a:ext cx="2106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1</a:t>
              </a:r>
            </a:p>
            <a:p>
              <a:endParaRPr kumimoji="1"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19527" y="5873665"/>
              <a:ext cx="210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2</a:t>
              </a:r>
              <a:endParaRPr kumimoji="1"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94486" y="5240961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/>
                <a:t>10.10.10.1:8090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11959" y="5221323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10.10.10.2:8090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80121" y="5247872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10.10.10.3:8090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30643" y="3791135"/>
              <a:ext cx="1344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10.10.9.1:8090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85903" y="1645205"/>
              <a:ext cx="2437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169.56.166.252:31837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85318" y="1632848"/>
              <a:ext cx="2437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169.56.166.248:31837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615649" y="1492904"/>
              <a:ext cx="574329" cy="740567"/>
              <a:chOff x="10991851" y="1117601"/>
              <a:chExt cx="307975" cy="439738"/>
            </a:xfrm>
          </p:grpSpPr>
          <p:sp>
            <p:nvSpPr>
              <p:cNvPr id="33" name="Oval 29"/>
              <p:cNvSpPr>
                <a:spLocks noChangeArrowheads="1"/>
              </p:cNvSpPr>
              <p:nvPr/>
            </p:nvSpPr>
            <p:spPr bwMode="auto">
              <a:xfrm>
                <a:off x="11055351" y="1117601"/>
                <a:ext cx="180975" cy="180975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34" name="Freeform 30"/>
              <p:cNvSpPr>
                <a:spLocks/>
              </p:cNvSpPr>
              <p:nvPr/>
            </p:nvSpPr>
            <p:spPr bwMode="auto">
              <a:xfrm>
                <a:off x="10991851" y="1320801"/>
                <a:ext cx="307975" cy="236538"/>
              </a:xfrm>
              <a:custGeom>
                <a:avLst/>
                <a:gdLst>
                  <a:gd name="T0" fmla="*/ 51 w 82"/>
                  <a:gd name="T1" fmla="*/ 0 h 63"/>
                  <a:gd name="T2" fmla="*/ 31 w 82"/>
                  <a:gd name="T3" fmla="*/ 0 h 63"/>
                  <a:gd name="T4" fmla="*/ 0 w 82"/>
                  <a:gd name="T5" fmla="*/ 31 h 63"/>
                  <a:gd name="T6" fmla="*/ 0 w 82"/>
                  <a:gd name="T7" fmla="*/ 56 h 63"/>
                  <a:gd name="T8" fmla="*/ 0 w 82"/>
                  <a:gd name="T9" fmla="*/ 56 h 63"/>
                  <a:gd name="T10" fmla="*/ 2 w 82"/>
                  <a:gd name="T11" fmla="*/ 57 h 63"/>
                  <a:gd name="T12" fmla="*/ 44 w 82"/>
                  <a:gd name="T13" fmla="*/ 63 h 63"/>
                  <a:gd name="T14" fmla="*/ 80 w 82"/>
                  <a:gd name="T15" fmla="*/ 57 h 63"/>
                  <a:gd name="T16" fmla="*/ 82 w 82"/>
                  <a:gd name="T17" fmla="*/ 56 h 63"/>
                  <a:gd name="T18" fmla="*/ 82 w 82"/>
                  <a:gd name="T19" fmla="*/ 56 h 63"/>
                  <a:gd name="T20" fmla="*/ 82 w 82"/>
                  <a:gd name="T21" fmla="*/ 31 h 63"/>
                  <a:gd name="T22" fmla="*/ 51 w 82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63">
                    <a:moveTo>
                      <a:pt x="5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8" y="62"/>
                      <a:pt x="32" y="63"/>
                      <a:pt x="44" y="63"/>
                    </a:cubicBezTo>
                    <a:cubicBezTo>
                      <a:pt x="66" y="63"/>
                      <a:pt x="79" y="57"/>
                      <a:pt x="80" y="57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14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cxnSp>
          <p:nvCxnSpPr>
            <p:cNvPr id="3" name="꺾인 연결선[E] 2"/>
            <p:cNvCxnSpPr>
              <a:endCxn id="36" idx="0"/>
            </p:cNvCxnSpPr>
            <p:nvPr/>
          </p:nvCxnSpPr>
          <p:spPr>
            <a:xfrm rot="10800000" flipV="1">
              <a:off x="3652983" y="1980525"/>
              <a:ext cx="1821492" cy="8814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[E] 34"/>
            <p:cNvCxnSpPr>
              <a:endCxn id="40" idx="0"/>
            </p:cNvCxnSpPr>
            <p:nvPr/>
          </p:nvCxnSpPr>
          <p:spPr>
            <a:xfrm>
              <a:off x="6276793" y="1950257"/>
              <a:ext cx="1975226" cy="898530"/>
            </a:xfrm>
            <a:prstGeom prst="bentConnector2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3303733" y="2861955"/>
              <a:ext cx="698500" cy="29136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31837</a:t>
              </a:r>
              <a:endParaRPr kumimoji="1" lang="ko-KR" altLang="en-US" sz="14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902769" y="2848787"/>
              <a:ext cx="698500" cy="29136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31837</a:t>
              </a:r>
              <a:endParaRPr kumimoji="1" lang="ko-KR" altLang="en-US" sz="1400" dirty="0"/>
            </a:p>
          </p:txBody>
        </p:sp>
        <p:cxnSp>
          <p:nvCxnSpPr>
            <p:cNvPr id="42" name="직선 화살표 연결선 41"/>
            <p:cNvCxnSpPr>
              <a:stCxn id="36" idx="2"/>
            </p:cNvCxnSpPr>
            <p:nvPr/>
          </p:nvCxnSpPr>
          <p:spPr>
            <a:xfrm>
              <a:off x="3652983" y="3153324"/>
              <a:ext cx="4724426" cy="69387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0" idx="2"/>
            </p:cNvCxnSpPr>
            <p:nvPr/>
          </p:nvCxnSpPr>
          <p:spPr>
            <a:xfrm>
              <a:off x="8252019" y="3140156"/>
              <a:ext cx="125390" cy="689025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2839887" y="6121738"/>
              <a:ext cx="158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/>
                <a:t>169.56.166.252</a:t>
              </a:r>
              <a:endParaRPr kumimoji="1" lang="ko-KR" alt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723860" y="6089108"/>
              <a:ext cx="158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169.56.166.248</a:t>
              </a:r>
              <a:endParaRPr kumimoji="1"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94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</a:t>
            </a:r>
            <a:r>
              <a:rPr lang="ko-KR" altLang="en-US" dirty="0"/>
              <a:t>파일을 작성하고 그 파일을 통해 </a:t>
            </a:r>
            <a:r>
              <a:rPr lang="en-US" altLang="ko-KR" dirty="0"/>
              <a:t>kubectl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명령어로 </a:t>
            </a:r>
            <a:r>
              <a:rPr lang="en-US" altLang="ko-KR" dirty="0"/>
              <a:t>Service Object</a:t>
            </a:r>
            <a:r>
              <a:rPr lang="ko-KR" altLang="en-US" dirty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3" y="1455151"/>
            <a:ext cx="5466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조회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ko-KR" altLang="en-US" sz="1600" dirty="0" smtClean="0"/>
              <a:t>애플리케이션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err="1" smtClean="0"/>
              <a:t>Kubectl</a:t>
            </a:r>
            <a:r>
              <a:rPr kumimoji="1" lang="en-US" altLang="ko-KR" sz="1600" dirty="0" smtClean="0"/>
              <a:t> get svc</a:t>
            </a:r>
            <a:r>
              <a:rPr kumimoji="1" lang="ko-KR" altLang="en-US" sz="1600" dirty="0" smtClean="0"/>
              <a:t>를 통해서 </a:t>
            </a:r>
            <a:r>
              <a:rPr kumimoji="1" lang="en-US" altLang="ko-KR" sz="1600" dirty="0" smtClean="0"/>
              <a:t>Port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http://</a:t>
            </a:r>
            <a:r>
              <a:rPr kumimoji="1" lang="en-US" altLang="ko-KR" sz="1600" dirty="0" err="1" smtClean="0"/>
              <a:t>NodeIP:port</a:t>
            </a:r>
            <a:r>
              <a:rPr kumimoji="1" lang="ko-KR" altLang="en-US" sz="1600" dirty="0" smtClean="0"/>
              <a:t>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ZCP node </a:t>
            </a:r>
            <a:r>
              <a:rPr kumimoji="1" lang="en-US" altLang="ko-KR" sz="1600" dirty="0" err="1" smtClean="0"/>
              <a:t>ip</a:t>
            </a:r>
            <a:r>
              <a:rPr kumimoji="1" lang="en-US" altLang="ko-KR" sz="1600" dirty="0" smtClean="0"/>
              <a:t> -&gt; 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http</a:t>
            </a:r>
            <a:r>
              <a:rPr kumimoji="1" lang="en-US" altLang="ko-KR" sz="1600" dirty="0">
                <a:solidFill>
                  <a:srgbClr val="FF0000"/>
                </a:solidFill>
              </a:rPr>
              <a:t>://169.56.166.252</a:t>
            </a:r>
            <a:endParaRPr kumimoji="1" lang="en-US" altLang="ko-KR" sz="16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1" y="1800329"/>
            <a:ext cx="11057895" cy="507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[filename]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service.yml</a:t>
            </a:r>
            <a:r>
              <a:rPr lang="en-US" altLang="ko-KR" sz="1400" dirty="0" smtClean="0"/>
              <a:t> </a:t>
            </a:r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07460" y="300022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smtClean="0"/>
              <a:t>svc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4200123"/>
            <a:ext cx="5368815" cy="21130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0" y="2336839"/>
            <a:ext cx="8280400" cy="406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3396071"/>
            <a:ext cx="8280400" cy="635000"/>
          </a:xfrm>
          <a:prstGeom prst="rect">
            <a:avLst/>
          </a:prstGeom>
        </p:spPr>
      </p:pic>
      <p:sp>
        <p:nvSpPr>
          <p:cNvPr id="2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5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Object</a:t>
            </a:r>
            <a:r>
              <a:rPr lang="ko-KR" altLang="en-US" dirty="0" smtClean="0"/>
              <a:t>가 생성이 되었으면 로컬의 </a:t>
            </a:r>
            <a:r>
              <a:rPr lang="en-US" altLang="ko-KR" dirty="0" smtClean="0"/>
              <a:t>awesome-media-frontend</a:t>
            </a:r>
            <a:r>
              <a:rPr lang="ko-KR" altLang="en-US" dirty="0" smtClean="0"/>
              <a:t> 애플리케이션에서 접속해봅시다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kumimoji="1" lang="ko-KR" altLang="en-US" sz="1600" dirty="0" smtClean="0"/>
              <a:t>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애플리케이션에서 접속해보기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</a:t>
            </a:r>
            <a:r>
              <a:rPr kumimoji="1" lang="en-US" altLang="ko-KR" sz="1600" dirty="0" smtClean="0"/>
              <a:t>pplication-default.yml </a:t>
            </a:r>
            <a:r>
              <a:rPr kumimoji="1" lang="ko-KR" altLang="en-US" sz="1600" dirty="0" smtClean="0"/>
              <a:t>파일에서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수정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본인의 서비스 접속 정보로 수정할 것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!!)</a:t>
            </a: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서버 구동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localhost:8080 </a:t>
            </a:r>
            <a:r>
              <a:rPr kumimoji="1" lang="ko-KR" altLang="en-US" sz="1600" dirty="0" smtClean="0"/>
              <a:t>으로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72077" y="2096182"/>
            <a:ext cx="11057895" cy="1260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/>
              <a:t>api: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marL="84600" lvl="1" indent="0">
              <a:lnSpc>
                <a:spcPts val="500"/>
              </a:lnSpc>
              <a:spcBef>
                <a:spcPts val="1000"/>
              </a:spcBef>
              <a:buNone/>
            </a:pPr>
            <a:r>
              <a:rPr lang="en-US" altLang="ko-KR" sz="1400" dirty="0"/>
              <a:t>    url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smtClean="0">
                <a:solidFill>
                  <a:srgbClr val="FF0000"/>
                </a:solidFill>
              </a:rPr>
              <a:t>http</a:t>
            </a:r>
            <a:r>
              <a:rPr lang="en-US" altLang="ko-KR" sz="1400" dirty="0">
                <a:solidFill>
                  <a:srgbClr val="FF0000"/>
                </a:solidFill>
              </a:rPr>
              <a:t>://169.56.166.252</a:t>
            </a:r>
            <a:r>
              <a:rPr lang="de-DE" altLang="ko-KR" sz="1400" dirty="0" smtClean="0">
                <a:solidFill>
                  <a:srgbClr val="FF0000"/>
                </a:solidFill>
              </a:rPr>
              <a:t>:30580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64" y="3727800"/>
            <a:ext cx="7905008" cy="2625499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이미 배포된 컨테이너의 이미지를 업데이트하는 방법입니다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미리 배포해놓은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이미지의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이미지가 업데이트 되어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가 새로 생성됨을 확인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셜록으로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5" y="4791317"/>
            <a:ext cx="5900826" cy="1662125"/>
          </a:xfrm>
          <a:prstGeom prst="rect">
            <a:avLst/>
          </a:prstGeom>
        </p:spPr>
      </p:pic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0731153" cy="864070"/>
          </a:xfrm>
        </p:spPr>
        <p:txBody>
          <a:bodyPr/>
          <a:lstStyle/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conatainer_name</a:t>
            </a:r>
            <a:r>
              <a:rPr lang="en-US" altLang="ko-KR" sz="1400" dirty="0" smtClean="0"/>
              <a:t>]=[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deployment/awesome-media-backend-deployment </a:t>
            </a:r>
            <a:r>
              <a:rPr lang="en-US" altLang="ko-KR" sz="1400" dirty="0" smtClean="0"/>
              <a:t>awesome-media-backend=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/awesome-media-backend:2.0 </a:t>
            </a:r>
            <a:r>
              <a:rPr lang="en-US" altLang="ko-KR" sz="1400" dirty="0"/>
              <a:t>--record</a:t>
            </a:r>
            <a:endParaRPr lang="en-US" altLang="ko-KR" sz="14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232375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get pod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71800"/>
          <a:stretch/>
        </p:blipFill>
        <p:spPr>
          <a:xfrm>
            <a:off x="507461" y="2637309"/>
            <a:ext cx="10566400" cy="182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1" y="3684032"/>
            <a:ext cx="8039100" cy="6477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를 생성할때 넣어준 </a:t>
            </a:r>
            <a:r>
              <a:rPr lang="en-US" altLang="ko-KR" dirty="0" smtClean="0"/>
              <a:t>-</a:t>
            </a:r>
            <a:r>
              <a:rPr lang="mr-IN" altLang="ko-KR" dirty="0" smtClean="0"/>
              <a:t>–</a:t>
            </a:r>
            <a:r>
              <a:rPr lang="en-US" altLang="ko-KR" dirty="0" smtClean="0"/>
              <a:t>recode </a:t>
            </a:r>
            <a:r>
              <a:rPr lang="ko-KR" altLang="en-US" dirty="0" smtClean="0"/>
              <a:t>옵션을 통해 히스토리를 관리하고 이전 </a:t>
            </a:r>
            <a:r>
              <a:rPr lang="en-US" altLang="ko-KR" dirty="0" smtClean="0"/>
              <a:t>revision</a:t>
            </a:r>
            <a:r>
              <a:rPr lang="ko-KR" altLang="en-US" dirty="0" smtClean="0"/>
              <a:t>으로의  </a:t>
            </a:r>
            <a:r>
              <a:rPr lang="en-US" altLang="ko-KR" dirty="0" smtClean="0"/>
              <a:t>Rollback</a:t>
            </a:r>
            <a:r>
              <a:rPr lang="ko-KR" altLang="en-US" dirty="0" smtClean="0"/>
              <a:t>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</a:t>
            </a:r>
            <a:r>
              <a:rPr kumimoji="1" lang="ko-KR" altLang="en-US" sz="1600" dirty="0" smtClean="0"/>
              <a:t>히스토리 관리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히스토리의 </a:t>
            </a:r>
            <a:r>
              <a:rPr kumimoji="1" lang="en-US" altLang="ko-KR" sz="1600" dirty="0" smtClean="0"/>
              <a:t>revision</a:t>
            </a:r>
            <a:r>
              <a:rPr kumimoji="1" lang="ko-KR" altLang="en-US" sz="1600" dirty="0" smtClean="0"/>
              <a:t>을 통해 </a:t>
            </a:r>
            <a:r>
              <a:rPr kumimoji="1" lang="en-US" altLang="ko-KR" sz="1600" dirty="0" smtClean="0"/>
              <a:t>Rollback(</a:t>
            </a:r>
            <a:r>
              <a:rPr lang="en-US" altLang="ko-KR" sz="1600" dirty="0"/>
              <a:t>--</a:t>
            </a:r>
            <a:r>
              <a:rPr lang="en-US" altLang="ko-KR" sz="1600" dirty="0" smtClean="0"/>
              <a:t>to-revision </a:t>
            </a:r>
            <a:r>
              <a:rPr lang="ko-KR" altLang="en-US" sz="1600" dirty="0" smtClean="0"/>
              <a:t>옵션으로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 지정 가능 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다시 퍼시픽림으로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66431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deployment/awesome-media-backend-deployment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944037"/>
            <a:ext cx="11057895" cy="629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rollout undo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deplyment_name</a:t>
            </a:r>
            <a:r>
              <a:rPr lang="en-US" altLang="ko-KR" sz="1400" dirty="0" smtClean="0"/>
              <a:t>] --to-revision=[revision]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rollout undo deployment/awesome-media-backend-deployment --</a:t>
            </a:r>
            <a:r>
              <a:rPr lang="en-US" altLang="ko-KR" sz="1400" dirty="0" smtClean="0"/>
              <a:t>to-revision=1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437550"/>
            <a:ext cx="12192000" cy="119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641610"/>
            <a:ext cx="8788400" cy="45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92" y="5430622"/>
            <a:ext cx="6499831" cy="137309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6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268" y="809897"/>
            <a:ext cx="1090313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JDK 8+ </a:t>
            </a:r>
            <a:r>
              <a:rPr kumimoji="1" lang="ko-KR" altLang="en-US" dirty="0" smtClean="0"/>
              <a:t>권장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STS Tool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Kubernetes CLI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Windows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Windows 7+,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64</a:t>
            </a:r>
            <a:r>
              <a:rPr kumimoji="1" lang="ko-KR" altLang="en-US" dirty="0" smtClean="0"/>
              <a:t>비트</a:t>
            </a: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Mac OS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Docker for Mac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(stable channel)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 Hub </a:t>
            </a:r>
            <a:r>
              <a:rPr kumimoji="1" lang="ko-KR" altLang="en-US" dirty="0" smtClean="0"/>
              <a:t>가입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Project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hlinkClick r:id="rId2"/>
              </a:rPr>
              <a:t>https://mygit.skcc.com/scm/cna/awesome-media-backend-solution.git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hlinkClick r:id="rId3"/>
              </a:rPr>
              <a:t>https://mygit.skcc.com/scm/cna/awesome-media-frontend-solution.git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교육자료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myshare.skcc.com</a:t>
            </a:r>
            <a:r>
              <a:rPr kumimoji="1" lang="en-US" altLang="ko-KR" dirty="0" smtClean="0"/>
              <a:t>/display/CNADOC/50.+Container+as+a+Service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31595"/>
              </p:ext>
            </p:extLst>
          </p:nvPr>
        </p:nvGraphicFramePr>
        <p:xfrm>
          <a:off x="1990434" y="2685011"/>
          <a:ext cx="9283154" cy="1154038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4641577"/>
                <a:gridCol w="4641577"/>
              </a:tblGrid>
              <a:tr h="580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10 Pro </a:t>
                      </a:r>
                      <a:r>
                        <a:rPr lang="ko-KR" altLang="en-US" baseline="0" dirty="0" smtClean="0"/>
                        <a:t>미만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/>
                        <a:t>Docker ToolBox</a:t>
                      </a:r>
                    </a:p>
                  </a:txBody>
                  <a:tcPr/>
                </a:tc>
              </a:tr>
              <a:tr h="573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 10 Pro, Window Server 2016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>
                          <a:hlinkClick r:id="rId4"/>
                        </a:rPr>
                        <a:t>Docker for</a:t>
                      </a:r>
                      <a:r>
                        <a:rPr lang="en-US" altLang="ko-KR" baseline="0" dirty="0" smtClean="0">
                          <a:hlinkClick r:id="rId4"/>
                        </a:rPr>
                        <a:t> Windows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3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Kubernetes Object(Deployment, Service, Pod </a:t>
            </a:r>
            <a:r>
              <a:rPr kumimoji="1" lang="ko-KR" altLang="en-US" sz="1600" dirty="0" smtClean="0"/>
              <a:t>등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의 상세 내용 확인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describe (-f FILENAME | TYPE [NAME_PREFIX | -l label] | TYPE/NAME) [options]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" y="2257656"/>
            <a:ext cx="9573656" cy="4143144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</a:t>
            </a:r>
            <a:r>
              <a:rPr kumimoji="1" lang="ko-KR" altLang="en-US" sz="1600" dirty="0" smtClean="0"/>
              <a:t>  애플리케이션 로그 확인 및 </a:t>
            </a:r>
            <a:r>
              <a:rPr kumimoji="1" lang="en-US" altLang="ko-KR" sz="1600" dirty="0" smtClean="0"/>
              <a:t>tailing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1819574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logs [-f] </a:t>
            </a:r>
            <a:r>
              <a:rPr lang="en-US" altLang="ko-KR" sz="1400" dirty="0" smtClean="0"/>
              <a:t>[pod]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71231"/>
            <a:ext cx="9508754" cy="412649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6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 컨테이너 내부로 접속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exec -it </a:t>
            </a:r>
            <a:r>
              <a:rPr lang="en-US" altLang="ko-KR" sz="1400" dirty="0" smtClean="0"/>
              <a:t>[pod] -- </a:t>
            </a:r>
            <a:r>
              <a:rPr lang="en-US" altLang="ko-KR" sz="1400" dirty="0"/>
              <a:t>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181829"/>
            <a:ext cx="10185400" cy="424272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kumimoji="1" lang="en-US" altLang="ko-KR" sz="1600" dirty="0" smtClean="0"/>
              <a:t>Kubernetes Object </a:t>
            </a:r>
            <a:r>
              <a:rPr kumimoji="1" lang="ko-KR" altLang="en-US" sz="1600" dirty="0" smtClean="0"/>
              <a:t>삭제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애플리케이션을 삭제하기 위해서는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Object</a:t>
            </a:r>
            <a:r>
              <a:rPr kumimoji="1" lang="ko-KR" altLang="en-US" sz="1600" dirty="0" smtClean="0"/>
              <a:t>를 삭제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Object </a:t>
            </a:r>
            <a:r>
              <a:rPr kumimoji="1" lang="ko-KR" altLang="en-US" sz="1600" dirty="0" smtClean="0"/>
              <a:t>조회시 </a:t>
            </a:r>
            <a:r>
              <a:rPr kumimoji="1" lang="en-US" altLang="ko-KR" sz="1600" dirty="0" smtClean="0"/>
              <a:t>Service Object</a:t>
            </a:r>
            <a:r>
              <a:rPr kumimoji="1" lang="ko-KR" altLang="en-US" sz="1600" dirty="0" smtClean="0"/>
              <a:t>만 남아 있고 나머지는 모두 삭제되었음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delete ([-f FILENAME] | TYPE [(NAME | -l label | --all)]) [options]</a:t>
            </a:r>
            <a:endParaRPr lang="en-US" altLang="ko-KR" sz="14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66793"/>
            <a:ext cx="7785100" cy="469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3314726"/>
            <a:ext cx="8559800" cy="660400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31206"/>
            <a:ext cx="2351533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3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프로젝트의 </a:t>
            </a:r>
            <a:r>
              <a:rPr kumimoji="1" lang="en-US" altLang="ko-KR" sz="1600" dirty="0" smtClean="0"/>
              <a:t>application-k8s.yml </a:t>
            </a:r>
            <a:r>
              <a:rPr kumimoji="1" lang="ko-KR" altLang="en-US" sz="1600" dirty="0" smtClean="0"/>
              <a:t>파일 확인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 </a:t>
            </a:r>
            <a:r>
              <a:rPr kumimoji="1" lang="ko-KR" altLang="en-US" sz="1600" dirty="0" smtClean="0"/>
              <a:t>프로젝트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빌드</a:t>
            </a:r>
            <a:r>
              <a:rPr kumimoji="1" lang="en-US" altLang="ko-KR" sz="1600" dirty="0" smtClean="0"/>
              <a:t>(target </a:t>
            </a:r>
            <a:r>
              <a:rPr kumimoji="1" lang="ko-KR" altLang="en-US" sz="1600" dirty="0" smtClean="0"/>
              <a:t>폴더에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패키징 파일 생성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85042" y="1773239"/>
            <a:ext cx="11231966" cy="12391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 err="1"/>
              <a:t>api</a:t>
            </a:r>
            <a:r>
              <a:rPr lang="en-US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: http://</a:t>
            </a:r>
            <a:r>
              <a:rPr lang="en-US" altLang="ko-KR" sz="1400" dirty="0" smtClean="0"/>
              <a:t>awesome-media-backend-service:8090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3105" y="3484184"/>
            <a:ext cx="11057895" cy="366941"/>
          </a:xfrm>
        </p:spPr>
        <p:txBody>
          <a:bodyPr/>
          <a:lstStyle/>
          <a:p>
            <a:pPr algn="l"/>
            <a:r>
              <a:rPr lang="ko-KR" altLang="en-US" sz="1400" dirty="0" smtClean="0"/>
              <a:t> </a:t>
            </a:r>
            <a:r>
              <a:rPr lang="en-US" altLang="ko-KR" sz="1400" dirty="0" smtClean="0"/>
              <a:t>STS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 우클릭 </a:t>
            </a:r>
            <a:r>
              <a:rPr lang="en-US" altLang="ko-KR" sz="1400" dirty="0" smtClean="0"/>
              <a:t>-&gt; Run As -&gt; Maven install</a:t>
            </a:r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483105" y="4240952"/>
            <a:ext cx="10848617" cy="2035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FROM openjdk:8-jdk-alpine</a:t>
            </a:r>
          </a:p>
          <a:p>
            <a:pPr algn="l"/>
            <a:r>
              <a:rPr lang="en-US" altLang="ko-KR" sz="1400" dirty="0"/>
              <a:t>RUN 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 add --no-cache curl tar bash</a:t>
            </a:r>
          </a:p>
          <a:p>
            <a:pPr algn="l"/>
            <a:r>
              <a:rPr lang="en-US" altLang="ko-KR" sz="1400" dirty="0"/>
              <a:t>VOLUME /</a:t>
            </a:r>
            <a:r>
              <a:rPr lang="en-US" altLang="ko-KR" sz="1400" dirty="0" err="1"/>
              <a:t>tmp</a:t>
            </a:r>
            <a:endParaRPr lang="en-US" altLang="ko-KR" sz="1400" dirty="0"/>
          </a:p>
          <a:p>
            <a:pPr algn="l"/>
            <a:r>
              <a:rPr lang="en-US" altLang="ko-KR" sz="1400" dirty="0"/>
              <a:t>ADD </a:t>
            </a:r>
            <a:r>
              <a:rPr lang="en-US" altLang="ko-KR" sz="1400" dirty="0" smtClean="0"/>
              <a:t>target/awesome-media-frontend-0.0.1-SNAPSHOT.jar </a:t>
            </a:r>
            <a:r>
              <a:rPr lang="en-US" altLang="ko-KR" sz="1400" dirty="0" err="1"/>
              <a:t>app.jar</a:t>
            </a:r>
            <a:endParaRPr lang="en-US" altLang="ko-KR" sz="1400" dirty="0"/>
          </a:p>
          <a:p>
            <a:pPr algn="l"/>
            <a:r>
              <a:rPr lang="en-US" altLang="ko-KR" sz="1400" dirty="0"/>
              <a:t>ENV JAVA_OPTS=""</a:t>
            </a:r>
          </a:p>
          <a:p>
            <a:pPr algn="l"/>
            <a:r>
              <a:rPr lang="en-US" altLang="ko-KR" sz="1400" dirty="0"/>
              <a:t>ENTRYPOINT ["java","-</a:t>
            </a:r>
            <a:r>
              <a:rPr lang="en-US" altLang="ko-KR" sz="1400" dirty="0" err="1"/>
              <a:t>Djava.security.egd</a:t>
            </a:r>
            <a:r>
              <a:rPr lang="en-US" altLang="ko-KR" sz="1400" dirty="0"/>
              <a:t>=file:/dev/./</a:t>
            </a:r>
            <a:r>
              <a:rPr lang="en-US" altLang="ko-KR" sz="1400" dirty="0" err="1"/>
              <a:t>urandom</a:t>
            </a:r>
            <a:r>
              <a:rPr lang="en-US" altLang="ko-KR" sz="1400" dirty="0"/>
              <a:t>","-jar","/</a:t>
            </a:r>
            <a:r>
              <a:rPr lang="en-US" altLang="ko-KR" sz="1400" dirty="0" err="1"/>
              <a:t>app.jar</a:t>
            </a:r>
            <a:r>
              <a:rPr lang="en-US" altLang="ko-KR" sz="1400" dirty="0" smtClean="0"/>
              <a:t>"]</a:t>
            </a:r>
            <a:endParaRPr lang="en-US" altLang="ko-KR" sz="1400" dirty="0"/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4.</a:t>
            </a:r>
            <a:r>
              <a:rPr kumimoji="1" lang="ko-KR" altLang="en-US" sz="1600" dirty="0"/>
              <a:t>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프로젝트 위치로 이동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작성된 경로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  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 빌드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 이미지 태깅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7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 태깅한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ZCP </a:t>
            </a:r>
            <a:r>
              <a:rPr kumimoji="1" lang="ko-KR" altLang="en-US" sz="1600" dirty="0" smtClean="0"/>
              <a:t>레지스트리에 업로드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텍스트 개체 틀 10"/>
          <p:cNvSpPr txBox="1">
            <a:spLocks/>
          </p:cNvSpPr>
          <p:nvPr/>
        </p:nvSpPr>
        <p:spPr>
          <a:xfrm>
            <a:off x="507461" y="176337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[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0" y="394546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tag </a:t>
            </a:r>
            <a:r>
              <a:rPr lang="en-US" altLang="ko-KR" sz="1400" dirty="0" smtClean="0"/>
              <a:t>awesome-media-frontend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3" name="텍스트 개체 틀 10"/>
          <p:cNvSpPr txBox="1">
            <a:spLocks/>
          </p:cNvSpPr>
          <p:nvPr/>
        </p:nvSpPr>
        <p:spPr>
          <a:xfrm>
            <a:off x="507460" y="493171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5" name="텍스트 개체 틀 10"/>
          <p:cNvSpPr txBox="1">
            <a:spLocks/>
          </p:cNvSpPr>
          <p:nvPr/>
        </p:nvSpPr>
        <p:spPr>
          <a:xfrm>
            <a:off x="507460" y="28436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awesome-media-frontend 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447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022" y="1455151"/>
            <a:ext cx="114140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</a:t>
            </a:r>
            <a:r>
              <a:rPr kumimoji="1" lang="ko-KR" altLang="en-US" sz="1600" dirty="0"/>
              <a:t>애플리케이션에 대한</a:t>
            </a:r>
            <a:r>
              <a:rPr kumimoji="1" lang="en-US" altLang="ko-KR" sz="1600" dirty="0"/>
              <a:t> Deployment </a:t>
            </a:r>
            <a:r>
              <a:rPr kumimoji="1" lang="en-US" altLang="ko-KR" sz="1600" dirty="0" err="1"/>
              <a:t>yml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/>
              <a:t>(awesome-media-front-</a:t>
            </a:r>
            <a:r>
              <a:rPr kumimoji="1" lang="en-US" altLang="ko-KR" sz="1600" dirty="0" err="1"/>
              <a:t>deplyment.yml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apps/v1beta2 # for versions before 1.8.0 use apps/v1beta1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kind: 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name: awesome-media-frontend-deployment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labels: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replicas: 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matchLabels</a:t>
            </a:r>
            <a:r>
              <a:rPr lang="en-US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template: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metadata: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labels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app: awesome-media-frontend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</a:t>
            </a:r>
            <a:r>
              <a:rPr lang="mr-IN" altLang="ko-KR" dirty="0" err="1"/>
              <a:t>spec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containers: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- name: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image: </a:t>
            </a:r>
            <a:r>
              <a:rPr lang="en-US" altLang="ko-KR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dirty="0" smtClean="0">
                <a:solidFill>
                  <a:srgbClr val="FF0000"/>
                </a:solidFill>
              </a:rPr>
              <a:t>/awesome-media-frontend:1.0</a:t>
            </a:r>
            <a:endParaRPr lang="en-US" altLang="ko-KR" dirty="0">
              <a:solidFill>
                <a:srgbClr val="FF0000"/>
              </a:solidFill>
            </a:endParaRP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ports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- </a:t>
            </a:r>
            <a:r>
              <a:rPr lang="de-DE" altLang="ko-KR" dirty="0" err="1"/>
              <a:t>containerPort</a:t>
            </a:r>
            <a:r>
              <a:rPr lang="de-DE" altLang="ko-KR" dirty="0"/>
              <a:t>: 8080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</a:t>
            </a:r>
            <a:r>
              <a:rPr lang="de-DE" altLang="ko-KR" dirty="0" err="1"/>
              <a:t>imagePullPolicy</a:t>
            </a:r>
            <a:r>
              <a:rPr lang="de-DE" altLang="ko-KR" dirty="0"/>
              <a:t>: </a:t>
            </a:r>
            <a:r>
              <a:rPr lang="de-DE" altLang="ko-KR" dirty="0" err="1"/>
              <a:t>Always</a:t>
            </a:r>
            <a:endParaRPr lang="de-DE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env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en-US" altLang="ko-KR" dirty="0">
                <a:solidFill>
                  <a:srgbClr val="FF0000"/>
                </a:solidFill>
              </a:rPr>
              <a:t>        - name: SPRING_PROFILES_ACTIVE</a:t>
            </a:r>
          </a:p>
          <a:p>
            <a:pPr algn="l">
              <a:lnSpc>
                <a:spcPts val="100"/>
              </a:lnSpc>
            </a:pPr>
            <a:r>
              <a:rPr lang="mr-IN" altLang="ko-KR" dirty="0">
                <a:solidFill>
                  <a:srgbClr val="FF0000"/>
                </a:solidFill>
              </a:rPr>
              <a:t>          </a:t>
            </a:r>
            <a:r>
              <a:rPr lang="mr-IN" altLang="ko-KR" dirty="0" err="1">
                <a:solidFill>
                  <a:srgbClr val="FF0000"/>
                </a:solidFill>
              </a:rPr>
              <a:t>value</a:t>
            </a:r>
            <a:r>
              <a:rPr lang="mr-IN" altLang="ko-KR" dirty="0">
                <a:solidFill>
                  <a:srgbClr val="FF0000"/>
                </a:solidFill>
              </a:rPr>
              <a:t>: k8s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resources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requests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"256Mi"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"50m"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limits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</a:t>
            </a:r>
            <a:r>
              <a:rPr lang="mr-IN" altLang="ko-KR" dirty="0" smtClean="0"/>
              <a:t>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  <a:endParaRPr lang="mr-IN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"500m</a:t>
            </a:r>
            <a:r>
              <a:rPr lang="mr-IN" altLang="ko-KR" dirty="0" smtClean="0"/>
              <a:t>"</a:t>
            </a:r>
            <a:endParaRPr lang="mr-IN" altLang="ko-KR" dirty="0"/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9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Service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(awesome-media-front-</a:t>
            </a:r>
            <a:r>
              <a:rPr kumimoji="1" lang="en-US" altLang="ko-KR" sz="1600" dirty="0" err="1" smtClean="0"/>
              <a:t>service.yml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/>
              <a:t>apiVersion</a:t>
            </a:r>
            <a:r>
              <a:rPr lang="en-US" altLang="ko-KR" sz="1600" dirty="0"/>
              <a:t>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awesome-media-frontend-service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8080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targetPort</a:t>
            </a:r>
            <a:r>
              <a:rPr lang="de-DE" altLang="ko-KR" sz="1600" dirty="0"/>
              <a:t>: 8080</a:t>
            </a:r>
          </a:p>
          <a:p>
            <a:pPr algn="l"/>
            <a:r>
              <a:rPr lang="de-DE" altLang="ko-KR" sz="1600" dirty="0"/>
              <a:t>  </a:t>
            </a:r>
            <a:r>
              <a:rPr lang="de-DE" altLang="ko-KR" sz="1600" dirty="0" err="1"/>
              <a:t>selector</a:t>
            </a:r>
            <a:r>
              <a:rPr lang="de-DE" altLang="ko-KR" sz="1600" dirty="0"/>
              <a:t>: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app</a:t>
            </a:r>
            <a:r>
              <a:rPr lang="de-DE" altLang="ko-KR" sz="1600" dirty="0"/>
              <a:t>: </a:t>
            </a:r>
            <a:r>
              <a:rPr lang="de-DE" altLang="ko-KR" sz="1600" dirty="0" err="1"/>
              <a:t>awesome</a:t>
            </a:r>
            <a:r>
              <a:rPr lang="de-DE" altLang="ko-KR" sz="1600" dirty="0"/>
              <a:t>-media-</a:t>
            </a:r>
            <a:r>
              <a:rPr lang="de-DE" altLang="ko-KR" sz="1600" dirty="0" err="1"/>
              <a:t>frontend</a:t>
            </a:r>
            <a:endParaRPr lang="de-DE" altLang="ko-KR" sz="1600" dirty="0"/>
          </a:p>
          <a:p>
            <a:pPr algn="l"/>
            <a:r>
              <a:rPr lang="de-DE" altLang="ko-KR" sz="1600" dirty="0"/>
              <a:t>  type: </a:t>
            </a:r>
            <a:r>
              <a:rPr lang="de-DE" altLang="ko-KR" sz="1600" dirty="0" err="1"/>
              <a:t>NodePort</a:t>
            </a:r>
            <a:endParaRPr lang="mr-IN" altLang="ko-KR" sz="1600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1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10. k8s </a:t>
            </a:r>
            <a:r>
              <a:rPr kumimoji="1" lang="ko-KR" altLang="en-US" sz="1600" dirty="0" smtClean="0"/>
              <a:t>폴더로 이동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11.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</a:t>
            </a:r>
            <a:r>
              <a:rPr kumimoji="1" lang="ko-KR" altLang="en-US" sz="1600" dirty="0" smtClean="0"/>
              <a:t>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12</a:t>
            </a:r>
            <a:r>
              <a:rPr kumimoji="1" lang="en-US" altLang="ko-KR" sz="1600" dirty="0"/>
              <a:t>.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803667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cd k8s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397249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</a:t>
            </a:r>
            <a:endParaRPr lang="en-US" altLang="ko-KR" sz="1400" dirty="0" smtClean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07460" y="283688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.</a:t>
            </a:r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4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591258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40700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22612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71813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71749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20950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71661" y="32113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00497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131851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081052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07877" y="33246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 smtClean="0"/>
              <a:t>에서는 중단 없이 애플리케이션을 배포할 수 있도록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 기능을 지원합니다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 + Readiness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456661" y="1372371"/>
            <a:ext cx="11260555" cy="54088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strategy: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type: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image: </a:t>
            </a:r>
            <a:r>
              <a:rPr lang="en-US" altLang="ko-KR" dirty="0" err="1" smtClean="0"/>
              <a:t>dtlabs</a:t>
            </a:r>
            <a:r>
              <a:rPr lang="en-US" altLang="ko-KR" dirty="0" smtClean="0"/>
              <a:t>/awesome-media-backend:1.0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50"/>
              </a:lnSpc>
            </a:pPr>
            <a:r>
              <a:rPr lang="de-DE" altLang="ko-KR" dirty="0" smtClean="0">
                <a:solidFill>
                  <a:srgbClr val="FF0000"/>
                </a:solidFill>
              </a:rPr>
              <a:t>        </a:t>
            </a:r>
            <a:r>
              <a:rPr lang="de-DE" altLang="ko-KR" dirty="0" err="1" smtClean="0">
                <a:solidFill>
                  <a:srgbClr val="FF0000"/>
                </a:solidFill>
              </a:rPr>
              <a:t>readinessProbe</a:t>
            </a:r>
            <a:r>
              <a:rPr lang="de-DE" altLang="ko-KR" dirty="0" smtClean="0">
                <a:solidFill>
                  <a:srgbClr val="FF0000"/>
                </a:solidFill>
              </a:rPr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httpGet</a:t>
            </a:r>
            <a:r>
              <a:rPr lang="mr-IN" altLang="ko-KR" dirty="0" smtClean="0">
                <a:solidFill>
                  <a:srgbClr val="FF0000"/>
                </a:solidFill>
              </a:rPr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path</a:t>
            </a:r>
            <a:r>
              <a:rPr lang="mr-IN" altLang="ko-KR" dirty="0" smtClean="0">
                <a:solidFill>
                  <a:srgbClr val="FF0000"/>
                </a:solidFill>
              </a:rPr>
              <a:t>: /v1/</a:t>
            </a:r>
            <a:r>
              <a:rPr lang="mr-IN" altLang="ko-KR" dirty="0" err="1" smtClean="0">
                <a:solidFill>
                  <a:srgbClr val="FF0000"/>
                </a:solidFill>
              </a:rPr>
              <a:t>promotions</a:t>
            </a:r>
            <a:endParaRPr lang="mr-IN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port</a:t>
            </a:r>
            <a:r>
              <a:rPr lang="mr-IN" altLang="ko-KR" dirty="0" smtClean="0">
                <a:solidFill>
                  <a:srgbClr val="FF0000"/>
                </a:solidFill>
              </a:rPr>
              <a:t>: 8090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periodSeconds</a:t>
            </a:r>
            <a:r>
              <a:rPr lang="mr-IN" altLang="ko-KR" dirty="0" smtClean="0">
                <a:solidFill>
                  <a:srgbClr val="FF0000"/>
                </a:solidFill>
              </a:rPr>
              <a:t>: 10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"1Gi"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"1" </a:t>
            </a:r>
          </a:p>
          <a:p>
            <a:pPr algn="l">
              <a:lnSpc>
                <a:spcPts val="50"/>
              </a:lnSpc>
            </a:pPr>
            <a:endParaRPr lang="pl-PL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260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1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2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Rolling Update </a:t>
            </a:r>
            <a:r>
              <a:rPr kumimoji="1" lang="ko-KR" altLang="en-US" sz="1600" dirty="0" smtClean="0"/>
              <a:t>확인</a:t>
            </a:r>
            <a:r>
              <a:rPr kumimoji="1" lang="en-US" altLang="ko-KR" sz="1600" dirty="0" smtClean="0"/>
              <a:t> (awesome-media-backend </a:t>
            </a:r>
            <a:r>
              <a:rPr kumimoji="1" lang="ko-KR" altLang="en-US" sz="1600" dirty="0" smtClean="0"/>
              <a:t>서비스 호출을 통해서도 확인 가능</a:t>
            </a:r>
            <a:r>
              <a:rPr kumimoji="1" lang="en-US" altLang="ko-KR" sz="1600" dirty="0" smtClean="0"/>
              <a:t>!)</a:t>
            </a:r>
          </a:p>
          <a:p>
            <a:r>
              <a:rPr kumimoji="1" lang="en-US" altLang="ko-KR" sz="1600" dirty="0" smtClean="0"/>
              <a:t> </a:t>
            </a:r>
            <a:endParaRPr kumimoji="1" lang="en-US" altLang="ko-KR" sz="1600" dirty="0"/>
          </a:p>
          <a:p>
            <a:r>
              <a:rPr kumimoji="1" lang="ko-KR" altLang="en-US" sz="1600" dirty="0" smtClean="0"/>
              <a:t>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deployment/awesome-media-backend-deployment awesome-media-backend=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/awesome-media-backend:2.0 </a:t>
            </a:r>
            <a:endParaRPr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14041" y="2955005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 pod -w</a:t>
            </a:r>
            <a:endParaRPr lang="en-US" altLang="ko-KR" sz="1400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49113" y="197428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1. Rolling Update + Readiness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0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16658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66100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48012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97213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97149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46350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97061" y="31351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115542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46896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6097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2922" y="32484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80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통해 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자원에 대한 사용률을 기반으로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의 수를 자동으로 조절하는 </a:t>
            </a:r>
            <a:r>
              <a:rPr lang="en-US" altLang="ko-KR" dirty="0" smtClean="0"/>
              <a:t>Auto Scaling </a:t>
            </a:r>
            <a:r>
              <a:rPr lang="ko-KR" altLang="en-US" dirty="0" smtClean="0"/>
              <a:t>기능을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7459579" y="1508097"/>
            <a:ext cx="4206167" cy="482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HPA (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Horizontal Pod Autoscaler) 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CPU </a:t>
            </a:r>
            <a:r>
              <a:rPr lang="ko-KR" altLang="en-US" sz="1400" dirty="0" smtClean="0"/>
              <a:t>사용률을 기반으로 </a:t>
            </a:r>
            <a:r>
              <a:rPr lang="en-US" altLang="ko-KR" sz="1400" dirty="0" smtClean="0"/>
              <a:t>Replication Controller, Deployment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ReplicaSet</a:t>
            </a:r>
            <a:r>
              <a:rPr lang="ko-KR" altLang="en-US" sz="1400" dirty="0" smtClean="0"/>
              <a:t>에서 관리하고 있는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수를 자동으로 조절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stable 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CPU </a:t>
            </a:r>
            <a:r>
              <a:rPr lang="ko-KR" altLang="en-US" sz="1400" dirty="0" smtClean="0"/>
              <a:t>리소스에 대해서만 오토스케일링을 지원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beta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autoscaling/v2beta1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Memory </a:t>
            </a:r>
            <a:r>
              <a:rPr lang="ko-KR" altLang="en-US" sz="1400" dirty="0" smtClean="0"/>
              <a:t>또는 사용자의 </a:t>
            </a:r>
            <a:r>
              <a:rPr lang="en-US" altLang="ko-KR" sz="1400" dirty="0" smtClean="0"/>
              <a:t>custom metrics</a:t>
            </a:r>
            <a:r>
              <a:rPr lang="ko-KR" altLang="en-US" sz="1400" dirty="0" smtClean="0"/>
              <a:t> 등에 대한 오토스케일링도 지원</a:t>
            </a:r>
            <a:r>
              <a:rPr lang="en-US" altLang="ko-KR" sz="1400" b="1" dirty="0" smtClean="0"/>
              <a:t> 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resource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로 구현</a:t>
            </a:r>
            <a:endParaRPr lang="en-US" altLang="ko-KR" sz="14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API resource :  </a:t>
            </a:r>
            <a:r>
              <a:rPr lang="ko-KR" altLang="en-US" sz="1200" dirty="0" smtClean="0"/>
              <a:t>컨트롤러의 동작을 결정</a:t>
            </a:r>
            <a:endParaRPr lang="en-US" altLang="ko-KR" sz="12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Controller :</a:t>
            </a:r>
            <a:r>
              <a:rPr lang="ko-KR" altLang="en-US" sz="1200" dirty="0" smtClean="0"/>
              <a:t> 사용자가 지정한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사용률과 실제 사용중인 평균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사용률이 일치하도록 </a:t>
            </a:r>
            <a:r>
              <a:rPr lang="en-US" altLang="ko-KR" sz="1200" dirty="0" smtClean="0"/>
              <a:t>replica</a:t>
            </a:r>
            <a:r>
              <a:rPr lang="ko-KR" altLang="en-US" sz="1200" dirty="0" smtClean="0"/>
              <a:t>수를 주기적으로 조정 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2" y="1440234"/>
            <a:ext cx="6328736" cy="4964156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HPA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773239"/>
            <a:ext cx="11057895" cy="3514400"/>
          </a:xfrm>
        </p:spPr>
        <p:txBody>
          <a:bodyPr/>
          <a:lstStyle/>
          <a:p>
            <a:pPr algn="l"/>
            <a:r>
              <a:rPr lang="en-US" altLang="ko-KR" dirty="0" err="1"/>
              <a:t>apiVersion</a:t>
            </a:r>
            <a:r>
              <a:rPr lang="en-US" altLang="ko-KR" dirty="0"/>
              <a:t>: </a:t>
            </a:r>
            <a:r>
              <a:rPr lang="en-US" altLang="ko-KR" dirty="0" err="1"/>
              <a:t>autoscaling</a:t>
            </a:r>
            <a:r>
              <a:rPr lang="en-US" altLang="ko-KR" dirty="0"/>
              <a:t>/v1</a:t>
            </a:r>
          </a:p>
          <a:p>
            <a:pPr algn="l"/>
            <a:r>
              <a:rPr lang="en-US" altLang="ko-KR" dirty="0"/>
              <a:t>kind: </a:t>
            </a:r>
            <a:r>
              <a:rPr lang="en-US" altLang="ko-KR" dirty="0" err="1"/>
              <a:t>HorizontalPodAutoscaler</a:t>
            </a:r>
            <a:endParaRPr lang="en-US" altLang="ko-KR" dirty="0"/>
          </a:p>
          <a:p>
            <a:pPr algn="l"/>
            <a:r>
              <a:rPr lang="en-US" altLang="ko-KR" dirty="0"/>
              <a:t>metadata:</a:t>
            </a:r>
          </a:p>
          <a:p>
            <a:pPr algn="l"/>
            <a:r>
              <a:rPr lang="en-US" altLang="ko-KR" dirty="0"/>
              <a:t>  name: awesome-media-backend-</a:t>
            </a:r>
            <a:r>
              <a:rPr lang="en-US" altLang="ko-KR" dirty="0" err="1"/>
              <a:t>hpa</a:t>
            </a:r>
            <a:endParaRPr lang="en-US" altLang="ko-KR" dirty="0"/>
          </a:p>
          <a:p>
            <a:pPr algn="l"/>
            <a:r>
              <a:rPr lang="en-US" altLang="ko-KR" dirty="0"/>
              <a:t>spec: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maxReplicas</a:t>
            </a:r>
            <a:r>
              <a:rPr lang="en-US" altLang="ko-KR" dirty="0"/>
              <a:t>: 3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minReplicas</a:t>
            </a:r>
            <a:r>
              <a:rPr lang="en-US" altLang="ko-KR" dirty="0"/>
              <a:t>: 1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scaleTargetRef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apiVersion</a:t>
            </a:r>
            <a:r>
              <a:rPr lang="en-US" altLang="ko-KR" dirty="0"/>
              <a:t>: extensions/v1beta1</a:t>
            </a:r>
          </a:p>
          <a:p>
            <a:pPr algn="l"/>
            <a:r>
              <a:rPr lang="en-US" altLang="ko-KR" dirty="0"/>
              <a:t>    kind: Deployment</a:t>
            </a:r>
          </a:p>
          <a:p>
            <a:pPr algn="l"/>
            <a:r>
              <a:rPr lang="en-US" altLang="ko-KR" dirty="0"/>
              <a:t>    name: awesome-media-backend-deployment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targetCPUUtilizationPercentage</a:t>
            </a:r>
            <a:r>
              <a:rPr lang="en-US" altLang="ko-KR" dirty="0"/>
              <a:t>: 50</a:t>
            </a:r>
            <a:endParaRPr lang="pl-PL" altLang="ko-KR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72077" y="5342704"/>
            <a:ext cx="11057894" cy="526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수 조정 방식</a:t>
            </a:r>
            <a:r>
              <a:rPr lang="en-US" altLang="ko-KR" dirty="0" smtClean="0"/>
              <a:t> </a:t>
            </a:r>
          </a:p>
          <a:p>
            <a:pPr marL="857250" lvl="1" indent="-171450">
              <a:buFontTx/>
              <a:buChar char="-"/>
            </a:pPr>
            <a:r>
              <a:rPr lang="pl-PL" altLang="ko-KR" sz="1200" dirty="0" err="1" smtClean="0"/>
              <a:t>TargetNumOfPods</a:t>
            </a:r>
            <a:r>
              <a:rPr lang="pl-PL" altLang="ko-KR" sz="1200" dirty="0" smtClean="0"/>
              <a:t>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ceil</a:t>
            </a:r>
            <a:r>
              <a:rPr lang="pl-PL" altLang="ko-KR" sz="1200" dirty="0"/>
              <a:t>(sum(</a:t>
            </a:r>
            <a:r>
              <a:rPr lang="pl-PL" altLang="ko-KR" sz="1200" dirty="0" err="1"/>
              <a:t>CurrentPodsCPUUtilization</a:t>
            </a:r>
            <a:r>
              <a:rPr lang="pl-PL" altLang="ko-KR" sz="1200" dirty="0"/>
              <a:t>) / Target</a:t>
            </a:r>
            <a:r>
              <a:rPr lang="pl-PL" altLang="ko-KR" sz="1200" dirty="0" smtClean="0"/>
              <a:t>)</a:t>
            </a: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572077" y="5975013"/>
            <a:ext cx="11057894" cy="364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while true; do curl </a:t>
            </a:r>
            <a:r>
              <a:rPr lang="de-DE" altLang="ko-KR" dirty="0"/>
              <a:t>http://</a:t>
            </a:r>
            <a:r>
              <a:rPr lang="de-DE" altLang="ko-KR" dirty="0" smtClean="0"/>
              <a:t>169.56.166.252:31848</a:t>
            </a:r>
            <a:r>
              <a:rPr lang="en-US" altLang="ko-KR" dirty="0" smtClean="0"/>
              <a:t>; </a:t>
            </a:r>
            <a:r>
              <a:rPr lang="en-US" altLang="ko-KR" dirty="0"/>
              <a:t>echo -e '\</a:t>
            </a:r>
            <a:r>
              <a:rPr lang="en-US" altLang="ko-KR" dirty="0" err="1"/>
              <a:t>n';done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86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67458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416900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98812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748013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547949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97150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7861" y="334969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76697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08051" y="32668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57252" y="35548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84077" y="3462978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16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통해 외부 엑세스를 관리하고 로드밸런싱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가상 호스팅을 수행합니다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041358" y="2325128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1357" y="3315056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1356" y="4304985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04466" y="2937786"/>
            <a:ext cx="1803038" cy="1553476"/>
          </a:xfrm>
          <a:prstGeom prst="rect">
            <a:avLst/>
          </a:prstGeom>
          <a:gradFill>
            <a:gsLst>
              <a:gs pos="0">
                <a:srgbClr val="E3829A"/>
              </a:gs>
              <a:gs pos="34000">
                <a:srgbClr val="D9718C"/>
              </a:gs>
              <a:gs pos="68000">
                <a:srgbClr val="D04D6F"/>
              </a:gs>
              <a:gs pos="100000">
                <a:srgbClr val="D04D6F"/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Ingress</a:t>
            </a:r>
            <a:endParaRPr kumimoji="1" lang="ko-KR" altLang="en-US" sz="16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8" name="직선 연결선[R] 27"/>
          <p:cNvCxnSpPr>
            <a:stCxn id="21" idx="3"/>
          </p:cNvCxnSpPr>
          <p:nvPr/>
        </p:nvCxnSpPr>
        <p:spPr>
          <a:xfrm>
            <a:off x="3148263" y="2704123"/>
            <a:ext cx="956203" cy="712988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2" idx="3"/>
            <a:endCxn id="26" idx="1"/>
          </p:cNvCxnSpPr>
          <p:nvPr/>
        </p:nvCxnSpPr>
        <p:spPr>
          <a:xfrm>
            <a:off x="3148262" y="3694051"/>
            <a:ext cx="956204" cy="20473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23" idx="3"/>
          </p:cNvCxnSpPr>
          <p:nvPr/>
        </p:nvCxnSpPr>
        <p:spPr>
          <a:xfrm flipV="1">
            <a:off x="3148261" y="4028044"/>
            <a:ext cx="956205" cy="655936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148596" y="17275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Service1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47650" y="2872457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Service2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7649" y="4017334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9218922" y="1619948"/>
            <a:ext cx="975837" cy="809639"/>
            <a:chOff x="9772373" y="1692550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5" name="직사각형 54"/>
            <p:cNvSpPr/>
            <p:nvPr/>
          </p:nvSpPr>
          <p:spPr>
            <a:xfrm>
              <a:off x="9772373" y="16925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924773" y="18449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9218922" y="4124956"/>
            <a:ext cx="1128237" cy="962039"/>
            <a:chOff x="9772373" y="3976365"/>
            <a:chExt cx="1128237" cy="9620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62" name="직사각형 61"/>
            <p:cNvSpPr/>
            <p:nvPr/>
          </p:nvSpPr>
          <p:spPr>
            <a:xfrm>
              <a:off x="9772373" y="39763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924773" y="41287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077173" y="42811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9218922" y="2798650"/>
            <a:ext cx="975837" cy="809639"/>
            <a:chOff x="9772373" y="2837413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8" name="직사각형 57"/>
            <p:cNvSpPr/>
            <p:nvPr/>
          </p:nvSpPr>
          <p:spPr>
            <a:xfrm>
              <a:off x="9772373" y="28374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924773" y="29898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67" name="직선 연결선[R] 66"/>
          <p:cNvCxnSpPr>
            <a:stCxn id="50" idx="1"/>
          </p:cNvCxnSpPr>
          <p:nvPr/>
        </p:nvCxnSpPr>
        <p:spPr>
          <a:xfrm flipH="1">
            <a:off x="5907504" y="2056200"/>
            <a:ext cx="1241092" cy="1258856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>
            <a:stCxn id="53" idx="1"/>
          </p:cNvCxnSpPr>
          <p:nvPr/>
        </p:nvCxnSpPr>
        <p:spPr>
          <a:xfrm flipH="1">
            <a:off x="5907504" y="3201077"/>
            <a:ext cx="1240146" cy="407212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>
            <a:stCxn id="54" idx="1"/>
          </p:cNvCxnSpPr>
          <p:nvPr/>
        </p:nvCxnSpPr>
        <p:spPr>
          <a:xfrm flipH="1" flipV="1">
            <a:off x="5907504" y="3864077"/>
            <a:ext cx="1240145" cy="481877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47649" y="51271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8" name="직선 연결선[R] 87"/>
          <p:cNvCxnSpPr>
            <a:stCxn id="87" idx="1"/>
          </p:cNvCxnSpPr>
          <p:nvPr/>
        </p:nvCxnSpPr>
        <p:spPr>
          <a:xfrm flipH="1" flipV="1">
            <a:off x="5907504" y="4124956"/>
            <a:ext cx="1240145" cy="1330844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218922" y="5385736"/>
            <a:ext cx="823437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92" name="직선 연결선[R] 91"/>
          <p:cNvCxnSpPr>
            <a:stCxn id="50" idx="3"/>
            <a:endCxn id="55" idx="1"/>
          </p:cNvCxnSpPr>
          <p:nvPr/>
        </p:nvCxnSpPr>
        <p:spPr>
          <a:xfrm flipV="1">
            <a:off x="8576342" y="1948568"/>
            <a:ext cx="642580" cy="10763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/>
          <p:cNvCxnSpPr>
            <a:stCxn id="53" idx="3"/>
            <a:endCxn id="58" idx="1"/>
          </p:cNvCxnSpPr>
          <p:nvPr/>
        </p:nvCxnSpPr>
        <p:spPr>
          <a:xfrm flipV="1">
            <a:off x="8575396" y="3127270"/>
            <a:ext cx="643526" cy="7380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54" idx="3"/>
            <a:endCxn id="62" idx="1"/>
          </p:cNvCxnSpPr>
          <p:nvPr/>
        </p:nvCxnSpPr>
        <p:spPr>
          <a:xfrm>
            <a:off x="8575395" y="4345954"/>
            <a:ext cx="643527" cy="10762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/>
          <p:cNvCxnSpPr>
            <a:stCxn id="87" idx="3"/>
            <a:endCxn id="91" idx="1"/>
          </p:cNvCxnSpPr>
          <p:nvPr/>
        </p:nvCxnSpPr>
        <p:spPr>
          <a:xfrm>
            <a:off x="8575395" y="5455800"/>
            <a:ext cx="643527" cy="25855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텍스트 상자 114"/>
          <p:cNvSpPr txBox="1"/>
          <p:nvPr/>
        </p:nvSpPr>
        <p:spPr>
          <a:xfrm>
            <a:off x="4626890" y="4837438"/>
            <a:ext cx="1490088" cy="1020216"/>
          </a:xfrm>
          <a:prstGeom prst="rect">
            <a:avLst/>
          </a:prstGeom>
          <a:noFill/>
          <a:ln w="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Virtual Hosting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TLS</a:t>
            </a:r>
            <a:endParaRPr kumimoji="1" lang="ko-KR" altLang="en-US" sz="1400" b="1" dirty="0"/>
          </a:p>
        </p:txBody>
      </p:sp>
      <p:cxnSp>
        <p:nvCxnSpPr>
          <p:cNvPr id="14" name="구부러진 연결선[U] 13"/>
          <p:cNvCxnSpPr>
            <a:stCxn id="115" idx="0"/>
            <a:endCxn id="26" idx="2"/>
          </p:cNvCxnSpPr>
          <p:nvPr/>
        </p:nvCxnSpPr>
        <p:spPr>
          <a:xfrm rot="16200000" flipV="1">
            <a:off x="5015872" y="4481375"/>
            <a:ext cx="346176" cy="365949"/>
          </a:xfrm>
          <a:prstGeom prst="curvedConnector3">
            <a:avLst/>
          </a:prstGeom>
          <a:ln w="25400"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096350" y="22371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/service1</a:t>
            </a:r>
            <a:endParaRPr kumimoji="1" lang="ko-KR" altLang="en-US" sz="1200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6174792" y="30501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/service2</a:t>
            </a:r>
            <a:endParaRPr kumimoji="1" lang="ko-KR" altLang="en-US" sz="1200" dirty="0"/>
          </a:p>
        </p:txBody>
      </p:sp>
      <p:sp>
        <p:nvSpPr>
          <p:cNvPr id="68" name="텍스트 상자 67"/>
          <p:cNvSpPr txBox="1"/>
          <p:nvPr/>
        </p:nvSpPr>
        <p:spPr>
          <a:xfrm>
            <a:off x="6284302" y="37715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/service3</a:t>
            </a:r>
            <a:endParaRPr kumimoji="1" lang="ko-KR" altLang="en-US" sz="1200" dirty="0"/>
          </a:p>
        </p:txBody>
      </p:sp>
      <p:sp>
        <p:nvSpPr>
          <p:cNvPr id="69" name="텍스트 상자 68"/>
          <p:cNvSpPr txBox="1"/>
          <p:nvPr/>
        </p:nvSpPr>
        <p:spPr>
          <a:xfrm>
            <a:off x="6301631" y="44223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/service4</a:t>
            </a:r>
            <a:endParaRPr kumimoji="1" lang="ko-KR" altLang="en-US" sz="1200" dirty="0"/>
          </a:p>
        </p:txBody>
      </p:sp>
      <p:sp>
        <p:nvSpPr>
          <p:cNvPr id="4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3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Ingress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947938"/>
            <a:ext cx="11057895" cy="4591922"/>
          </a:xfrm>
        </p:spPr>
        <p:txBody>
          <a:bodyPr/>
          <a:lstStyle/>
          <a:p>
            <a:pPr algn="l"/>
            <a:r>
              <a:rPr lang="en-US" altLang="ko-KR" dirty="0" err="1">
                <a:solidFill>
                  <a:srgbClr val="00C832"/>
                </a:solidFill>
                <a:latin typeface="Monaco" charset="0"/>
              </a:rPr>
              <a:t>apiVersion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extensions/v1beta1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kind: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Ingress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metadata: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name: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awesome-media-backend-ingress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annotations: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Monaco" charset="0"/>
              </a:rPr>
              <a:t>ingress.bluemix.net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/rewrite-path: </a:t>
            </a:r>
            <a:r>
              <a:rPr lang="en-US" altLang="ko-KR" dirty="0" err="1" smtClean="0">
                <a:solidFill>
                  <a:srgbClr val="000000"/>
                </a:solidFill>
                <a:latin typeface="Monaco" charset="0"/>
              </a:rPr>
              <a:t>serviceName</a:t>
            </a:r>
            <a:r>
              <a:rPr lang="en-US" altLang="ko-KR" dirty="0" smtClean="0">
                <a:solidFill>
                  <a:srgbClr val="000000"/>
                </a:solidFill>
                <a:latin typeface="Monaco" charset="0"/>
              </a:rPr>
              <a:t>=awesome-media-backend-service 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rewrite=/;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spec: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rules: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- host: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Monaco" charset="0"/>
              </a:rPr>
              <a:t>myshost.zcp-dtlabs.jp-tok.containers.mybluemix.net</a:t>
            </a:r>
            <a:endParaRPr lang="en-US" altLang="ko-KR" dirty="0">
              <a:solidFill>
                <a:srgbClr val="000000"/>
              </a:solidFill>
              <a:latin typeface="Monaco" charset="0"/>
            </a:endParaRPr>
          </a:p>
          <a:p>
            <a:pPr algn="l"/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http: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paths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</a:t>
            </a:r>
          </a:p>
          <a:p>
            <a:pPr algn="l"/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- </a:t>
            </a:r>
            <a:r>
              <a:rPr lang="de-DE" altLang="ko-KR" dirty="0" err="1">
                <a:solidFill>
                  <a:srgbClr val="00C832"/>
                </a:solidFill>
                <a:latin typeface="Monaco" charset="0"/>
              </a:rPr>
              <a:t>path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/backend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backend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en-US" altLang="ko-KR" dirty="0" err="1">
                <a:solidFill>
                  <a:srgbClr val="00C832"/>
                </a:solidFill>
                <a:latin typeface="Monaco" charset="0"/>
              </a:rPr>
              <a:t>serviceName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awesome-media-backend-service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servicePort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8090</a:t>
            </a:r>
            <a:endParaRPr lang="pl-PL" altLang="ko-KR" dirty="0" smtClean="0"/>
          </a:p>
        </p:txBody>
      </p:sp>
      <p:sp>
        <p:nvSpPr>
          <p:cNvPr id="18" name="TextBox 1"/>
          <p:cNvSpPr txBox="1"/>
          <p:nvPr/>
        </p:nvSpPr>
        <p:spPr>
          <a:xfrm>
            <a:off x="6605935" y="4611288"/>
            <a:ext cx="530136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name : Ingress</a:t>
            </a:r>
            <a:r>
              <a:rPr lang="ko-KR" altLang="en-US" sz="1050" dirty="0" smtClean="0"/>
              <a:t>의 이름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annotation : Ingress</a:t>
            </a:r>
            <a:r>
              <a:rPr lang="ko-KR" altLang="en-US" sz="1050" dirty="0"/>
              <a:t>의 기본 경로를 </a:t>
            </a:r>
            <a:r>
              <a:rPr lang="en-US" altLang="ko-KR" sz="1050" dirty="0"/>
              <a:t>/ </a:t>
            </a:r>
            <a:r>
              <a:rPr lang="ko-KR" altLang="en-US" sz="1050" dirty="0"/>
              <a:t>로 주지 않으면 자동으로 </a:t>
            </a:r>
            <a:r>
              <a:rPr lang="en-US" altLang="ko-KR" sz="1050" dirty="0"/>
              <a:t>path</a:t>
            </a:r>
            <a:r>
              <a:rPr lang="ko-KR" altLang="en-US" sz="1050" dirty="0"/>
              <a:t>를 구성하므로 원하는 경로로 지정하기 위해서 </a:t>
            </a:r>
            <a:r>
              <a:rPr lang="en-US" altLang="ko-KR" sz="1050" dirty="0"/>
              <a:t>annotation</a:t>
            </a:r>
            <a:r>
              <a:rPr lang="ko-KR" altLang="en-US" sz="1050" dirty="0"/>
              <a:t>을 </a:t>
            </a:r>
            <a:r>
              <a:rPr lang="en-US" altLang="ko-KR" sz="1050" dirty="0"/>
              <a:t>/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구성해야함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host : host</a:t>
            </a:r>
            <a:r>
              <a:rPr lang="ko-KR" altLang="en-US" sz="1050" dirty="0"/>
              <a:t>를 지정</a:t>
            </a: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path : host </a:t>
            </a:r>
            <a:r>
              <a:rPr lang="ko-KR" altLang="en-US" sz="1050" dirty="0"/>
              <a:t>다음으로 붙을</a:t>
            </a:r>
            <a:r>
              <a:rPr lang="en-US" altLang="ko-KR" sz="1050" dirty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backend.serviceName</a:t>
            </a:r>
            <a:r>
              <a:rPr lang="en-US" altLang="ko-KR" sz="1050" dirty="0"/>
              <a:t> : </a:t>
            </a:r>
            <a:r>
              <a:rPr lang="ko-KR" altLang="en-US" sz="1050" dirty="0"/>
              <a:t>접속할 서비스의 명</a:t>
            </a:r>
            <a:r>
              <a:rPr lang="en-US" altLang="ko-KR" sz="1050" dirty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backend.servicePort</a:t>
            </a:r>
            <a:r>
              <a:rPr lang="en-US" altLang="ko-KR" sz="1050" dirty="0"/>
              <a:t> : </a:t>
            </a:r>
            <a:r>
              <a:rPr lang="ko-KR" altLang="en-US" sz="1050" dirty="0"/>
              <a:t>접속할 서비스의 </a:t>
            </a:r>
            <a:r>
              <a:rPr lang="en-US" altLang="ko-KR" sz="1050" dirty="0" smtClean="0"/>
              <a:t>port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backend.serviceName</a:t>
            </a:r>
            <a:r>
              <a:rPr lang="en-US" altLang="ko-KR" sz="1050" dirty="0"/>
              <a:t> : awesome-media-backend-service</a:t>
            </a:r>
            <a:r>
              <a:rPr lang="ko-KR" altLang="en-US" sz="1050" dirty="0"/>
              <a:t>의 명칭</a:t>
            </a:r>
            <a:r>
              <a:rPr lang="en-US" altLang="ko-KR" sz="1050" dirty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backend.servicePort</a:t>
            </a:r>
            <a:r>
              <a:rPr lang="en-US" altLang="ko-KR" sz="1050" dirty="0"/>
              <a:t> : awesome-media </a:t>
            </a:r>
            <a:r>
              <a:rPr lang="ko-KR" altLang="en-US" sz="1050" dirty="0"/>
              <a:t>서비스의 </a:t>
            </a:r>
            <a:r>
              <a:rPr lang="en-US" altLang="ko-KR" sz="1050" dirty="0" smtClean="0"/>
              <a:t>port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path : host</a:t>
            </a:r>
            <a:r>
              <a:rPr lang="ko-KR" altLang="en-US" sz="1050" dirty="0"/>
              <a:t> 다음으로 붙을</a:t>
            </a:r>
            <a:r>
              <a:rPr lang="en-US" altLang="ko-KR" sz="1050" dirty="0"/>
              <a:t> </a:t>
            </a:r>
            <a:r>
              <a:rPr lang="ko-KR" altLang="en-US" sz="1050" dirty="0"/>
              <a:t>경로</a:t>
            </a: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8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Ingress</a:t>
            </a:r>
            <a:r>
              <a:rPr lang="ko-KR" altLang="en-US" dirty="0" smtClean="0"/>
              <a:t>를 통해 접속한 결과입니다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1532202"/>
            <a:ext cx="10960768" cy="47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6343682" y="3380156"/>
            <a:ext cx="807510" cy="1362584"/>
            <a:chOff x="6343682" y="3380156"/>
            <a:chExt cx="807510" cy="1362584"/>
          </a:xfrm>
        </p:grpSpPr>
        <p:sp>
          <p:nvSpPr>
            <p:cNvPr id="101" name="직사각형 100"/>
            <p:cNvSpPr/>
            <p:nvPr/>
          </p:nvSpPr>
          <p:spPr>
            <a:xfrm>
              <a:off x="6343682" y="3405261"/>
              <a:ext cx="752968" cy="1337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28425" y="3380156"/>
              <a:ext cx="722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Image</a:t>
              </a:r>
            </a:p>
            <a:p>
              <a:pPr algn="ctr"/>
              <a:r>
                <a:rPr kumimoji="1" lang="ko-KR" altLang="en-US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Registry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48" name="그룹 247"/>
            <p:cNvGrpSpPr/>
            <p:nvPr/>
          </p:nvGrpSpPr>
          <p:grpSpPr>
            <a:xfrm>
              <a:off x="6536515" y="4185653"/>
              <a:ext cx="423234" cy="461581"/>
              <a:chOff x="2931723" y="5379222"/>
              <a:chExt cx="311112" cy="363635"/>
            </a:xfrm>
          </p:grpSpPr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86016" y="5456155"/>
                <a:ext cx="188306" cy="226902"/>
              </a:xfrm>
              <a:prstGeom prst="rect">
                <a:avLst/>
              </a:prstGeom>
            </p:spPr>
          </p:pic>
          <p:grpSp>
            <p:nvGrpSpPr>
              <p:cNvPr id="250" name="그룹 249"/>
              <p:cNvGrpSpPr/>
              <p:nvPr/>
            </p:nvGrpSpPr>
            <p:grpSpPr>
              <a:xfrm>
                <a:off x="2931723" y="5379222"/>
                <a:ext cx="311112" cy="363635"/>
                <a:chOff x="1371294" y="3492270"/>
                <a:chExt cx="382874" cy="447513"/>
              </a:xfrm>
            </p:grpSpPr>
            <p:sp>
              <p:nvSpPr>
                <p:cNvPr id="251" name="Freeform 890"/>
                <p:cNvSpPr>
                  <a:spLocks noEditPoints="1"/>
                </p:cNvSpPr>
                <p:nvPr/>
              </p:nvSpPr>
              <p:spPr bwMode="auto">
                <a:xfrm>
                  <a:off x="1371294" y="3492270"/>
                  <a:ext cx="382874" cy="447513"/>
                </a:xfrm>
                <a:custGeom>
                  <a:avLst/>
                  <a:gdLst>
                    <a:gd name="T0" fmla="*/ 120 w 240"/>
                    <a:gd name="T1" fmla="*/ 20 h 279"/>
                    <a:gd name="T2" fmla="*/ 121 w 240"/>
                    <a:gd name="T3" fmla="*/ 20 h 279"/>
                    <a:gd name="T4" fmla="*/ 218 w 240"/>
                    <a:gd name="T5" fmla="*/ 79 h 279"/>
                    <a:gd name="T6" fmla="*/ 220 w 240"/>
                    <a:gd name="T7" fmla="*/ 81 h 279"/>
                    <a:gd name="T8" fmla="*/ 220 w 240"/>
                    <a:gd name="T9" fmla="*/ 198 h 279"/>
                    <a:gd name="T10" fmla="*/ 218 w 240"/>
                    <a:gd name="T11" fmla="*/ 200 h 279"/>
                    <a:gd name="T12" fmla="*/ 121 w 240"/>
                    <a:gd name="T13" fmla="*/ 258 h 279"/>
                    <a:gd name="T14" fmla="*/ 120 w 240"/>
                    <a:gd name="T15" fmla="*/ 259 h 279"/>
                    <a:gd name="T16" fmla="*/ 120 w 240"/>
                    <a:gd name="T17" fmla="*/ 259 h 279"/>
                    <a:gd name="T18" fmla="*/ 118 w 240"/>
                    <a:gd name="T19" fmla="*/ 258 h 279"/>
                    <a:gd name="T20" fmla="*/ 21 w 240"/>
                    <a:gd name="T21" fmla="*/ 200 h 279"/>
                    <a:gd name="T22" fmla="*/ 20 w 240"/>
                    <a:gd name="T23" fmla="*/ 198 h 279"/>
                    <a:gd name="T24" fmla="*/ 20 w 240"/>
                    <a:gd name="T25" fmla="*/ 81 h 279"/>
                    <a:gd name="T26" fmla="*/ 21 w 240"/>
                    <a:gd name="T27" fmla="*/ 79 h 279"/>
                    <a:gd name="T28" fmla="*/ 118 w 240"/>
                    <a:gd name="T29" fmla="*/ 20 h 279"/>
                    <a:gd name="T30" fmla="*/ 120 w 240"/>
                    <a:gd name="T31" fmla="*/ 20 h 279"/>
                    <a:gd name="T32" fmla="*/ 120 w 240"/>
                    <a:gd name="T33" fmla="*/ 0 h 279"/>
                    <a:gd name="T34" fmla="*/ 108 w 240"/>
                    <a:gd name="T35" fmla="*/ 3 h 279"/>
                    <a:gd name="T36" fmla="*/ 10 w 240"/>
                    <a:gd name="T37" fmla="*/ 62 h 279"/>
                    <a:gd name="T38" fmla="*/ 0 w 240"/>
                    <a:gd name="T39" fmla="*/ 81 h 279"/>
                    <a:gd name="T40" fmla="*/ 0 w 240"/>
                    <a:gd name="T41" fmla="*/ 198 h 279"/>
                    <a:gd name="T42" fmla="*/ 10 w 240"/>
                    <a:gd name="T43" fmla="*/ 217 h 279"/>
                    <a:gd name="T44" fmla="*/ 108 w 240"/>
                    <a:gd name="T45" fmla="*/ 276 h 279"/>
                    <a:gd name="T46" fmla="*/ 120 w 240"/>
                    <a:gd name="T47" fmla="*/ 279 h 279"/>
                    <a:gd name="T48" fmla="*/ 131 w 240"/>
                    <a:gd name="T49" fmla="*/ 276 h 279"/>
                    <a:gd name="T50" fmla="*/ 229 w 240"/>
                    <a:gd name="T51" fmla="*/ 217 h 279"/>
                    <a:gd name="T52" fmla="*/ 240 w 240"/>
                    <a:gd name="T53" fmla="*/ 198 h 279"/>
                    <a:gd name="T54" fmla="*/ 240 w 240"/>
                    <a:gd name="T55" fmla="*/ 81 h 279"/>
                    <a:gd name="T56" fmla="*/ 229 w 240"/>
                    <a:gd name="T57" fmla="*/ 62 h 279"/>
                    <a:gd name="T58" fmla="*/ 131 w 240"/>
                    <a:gd name="T59" fmla="*/ 3 h 279"/>
                    <a:gd name="T60" fmla="*/ 120 w 240"/>
                    <a:gd name="T61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40" h="279">
                      <a:moveTo>
                        <a:pt x="120" y="20"/>
                      </a:moveTo>
                      <a:cubicBezTo>
                        <a:pt x="120" y="20"/>
                        <a:pt x="120" y="20"/>
                        <a:pt x="121" y="20"/>
                      </a:cubicBezTo>
                      <a:cubicBezTo>
                        <a:pt x="218" y="79"/>
                        <a:pt x="218" y="79"/>
                        <a:pt x="218" y="79"/>
                      </a:cubicBezTo>
                      <a:cubicBezTo>
                        <a:pt x="219" y="79"/>
                        <a:pt x="220" y="80"/>
                        <a:pt x="220" y="81"/>
                      </a:cubicBezTo>
                      <a:cubicBezTo>
                        <a:pt x="220" y="198"/>
                        <a:pt x="220" y="198"/>
                        <a:pt x="220" y="198"/>
                      </a:cubicBezTo>
                      <a:cubicBezTo>
                        <a:pt x="220" y="199"/>
                        <a:pt x="219" y="199"/>
                        <a:pt x="218" y="200"/>
                      </a:cubicBezTo>
                      <a:cubicBezTo>
                        <a:pt x="121" y="258"/>
                        <a:pt x="121" y="258"/>
                        <a:pt x="121" y="258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19" y="259"/>
                        <a:pt x="118" y="258"/>
                      </a:cubicBezTo>
                      <a:cubicBezTo>
                        <a:pt x="21" y="200"/>
                        <a:pt x="21" y="200"/>
                        <a:pt x="21" y="200"/>
                      </a:cubicBezTo>
                      <a:cubicBezTo>
                        <a:pt x="20" y="199"/>
                        <a:pt x="20" y="199"/>
                        <a:pt x="20" y="198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80"/>
                        <a:pt x="20" y="79"/>
                        <a:pt x="21" y="79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9" y="20"/>
                        <a:pt x="119" y="20"/>
                        <a:pt x="120" y="20"/>
                      </a:cubicBezTo>
                      <a:moveTo>
                        <a:pt x="120" y="0"/>
                      </a:moveTo>
                      <a:cubicBezTo>
                        <a:pt x="116" y="0"/>
                        <a:pt x="112" y="1"/>
                        <a:pt x="108" y="3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4" y="66"/>
                        <a:pt x="0" y="73"/>
                        <a:pt x="0" y="81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206"/>
                        <a:pt x="4" y="213"/>
                        <a:pt x="10" y="217"/>
                      </a:cubicBezTo>
                      <a:cubicBezTo>
                        <a:pt x="108" y="276"/>
                        <a:pt x="108" y="276"/>
                        <a:pt x="108" y="276"/>
                      </a:cubicBezTo>
                      <a:cubicBezTo>
                        <a:pt x="112" y="278"/>
                        <a:pt x="116" y="279"/>
                        <a:pt x="120" y="279"/>
                      </a:cubicBezTo>
                      <a:cubicBezTo>
                        <a:pt x="125" y="279"/>
                        <a:pt x="129" y="277"/>
                        <a:pt x="131" y="276"/>
                      </a:cubicBezTo>
                      <a:cubicBezTo>
                        <a:pt x="229" y="217"/>
                        <a:pt x="229" y="217"/>
                        <a:pt x="229" y="217"/>
                      </a:cubicBezTo>
                      <a:cubicBezTo>
                        <a:pt x="235" y="213"/>
                        <a:pt x="240" y="206"/>
                        <a:pt x="240" y="198"/>
                      </a:cubicBezTo>
                      <a:cubicBezTo>
                        <a:pt x="240" y="81"/>
                        <a:pt x="240" y="81"/>
                        <a:pt x="240" y="81"/>
                      </a:cubicBezTo>
                      <a:cubicBezTo>
                        <a:pt x="240" y="73"/>
                        <a:pt x="235" y="66"/>
                        <a:pt x="229" y="62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28" y="1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2" name="Freeform 891"/>
                <p:cNvSpPr>
                  <a:spLocks/>
                </p:cNvSpPr>
                <p:nvPr/>
              </p:nvSpPr>
              <p:spPr bwMode="auto">
                <a:xfrm>
                  <a:off x="1391183" y="3606636"/>
                  <a:ext cx="348066" cy="124311"/>
                </a:xfrm>
                <a:custGeom>
                  <a:avLst/>
                  <a:gdLst>
                    <a:gd name="T0" fmla="*/ 7 w 219"/>
                    <a:gd name="T1" fmla="*/ 20 h 77"/>
                    <a:gd name="T2" fmla="*/ 103 w 219"/>
                    <a:gd name="T3" fmla="*/ 75 h 77"/>
                    <a:gd name="T4" fmla="*/ 112 w 219"/>
                    <a:gd name="T5" fmla="*/ 75 h 77"/>
                    <a:gd name="T6" fmla="*/ 212 w 219"/>
                    <a:gd name="T7" fmla="*/ 20 h 77"/>
                    <a:gd name="T8" fmla="*/ 216 w 219"/>
                    <a:gd name="T9" fmla="*/ 7 h 77"/>
                    <a:gd name="T10" fmla="*/ 203 w 219"/>
                    <a:gd name="T11" fmla="*/ 3 h 77"/>
                    <a:gd name="T12" fmla="*/ 108 w 219"/>
                    <a:gd name="T13" fmla="*/ 55 h 77"/>
                    <a:gd name="T14" fmla="*/ 16 w 219"/>
                    <a:gd name="T15" fmla="*/ 3 h 77"/>
                    <a:gd name="T16" fmla="*/ 3 w 219"/>
                    <a:gd name="T17" fmla="*/ 7 h 77"/>
                    <a:gd name="T18" fmla="*/ 7 w 219"/>
                    <a:gd name="T19" fmla="*/ 2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9" h="77">
                      <a:moveTo>
                        <a:pt x="7" y="20"/>
                      </a:moveTo>
                      <a:cubicBezTo>
                        <a:pt x="103" y="75"/>
                        <a:pt x="103" y="75"/>
                        <a:pt x="103" y="75"/>
                      </a:cubicBezTo>
                      <a:cubicBezTo>
                        <a:pt x="106" y="77"/>
                        <a:pt x="109" y="77"/>
                        <a:pt x="112" y="75"/>
                      </a:cubicBezTo>
                      <a:cubicBezTo>
                        <a:pt x="212" y="20"/>
                        <a:pt x="212" y="20"/>
                        <a:pt x="212" y="20"/>
                      </a:cubicBezTo>
                      <a:cubicBezTo>
                        <a:pt x="217" y="18"/>
                        <a:pt x="219" y="12"/>
                        <a:pt x="216" y="7"/>
                      </a:cubicBezTo>
                      <a:cubicBezTo>
                        <a:pt x="214" y="2"/>
                        <a:pt x="208" y="0"/>
                        <a:pt x="203" y="3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2" y="0"/>
                        <a:pt x="6" y="2"/>
                        <a:pt x="3" y="7"/>
                      </a:cubicBezTo>
                      <a:cubicBezTo>
                        <a:pt x="0" y="12"/>
                        <a:pt x="2" y="18"/>
                        <a:pt x="7" y="2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3" name="Freeform 892"/>
                <p:cNvSpPr>
                  <a:spLocks/>
                </p:cNvSpPr>
                <p:nvPr/>
              </p:nvSpPr>
              <p:spPr bwMode="auto">
                <a:xfrm>
                  <a:off x="1545328" y="3696139"/>
                  <a:ext cx="29834" cy="233703"/>
                </a:xfrm>
                <a:custGeom>
                  <a:avLst/>
                  <a:gdLst>
                    <a:gd name="T0" fmla="*/ 20 w 20"/>
                    <a:gd name="T1" fmla="*/ 134 h 144"/>
                    <a:gd name="T2" fmla="*/ 20 w 20"/>
                    <a:gd name="T3" fmla="*/ 10 h 144"/>
                    <a:gd name="T4" fmla="*/ 10 w 20"/>
                    <a:gd name="T5" fmla="*/ 0 h 144"/>
                    <a:gd name="T6" fmla="*/ 0 w 20"/>
                    <a:gd name="T7" fmla="*/ 10 h 144"/>
                    <a:gd name="T8" fmla="*/ 0 w 20"/>
                    <a:gd name="T9" fmla="*/ 134 h 144"/>
                    <a:gd name="T10" fmla="*/ 10 w 20"/>
                    <a:gd name="T11" fmla="*/ 144 h 144"/>
                    <a:gd name="T12" fmla="*/ 20 w 20"/>
                    <a:gd name="T13" fmla="*/ 13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44">
                      <a:moveTo>
                        <a:pt x="20" y="134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39"/>
                        <a:pt x="4" y="144"/>
                        <a:pt x="10" y="144"/>
                      </a:cubicBezTo>
                      <a:cubicBezTo>
                        <a:pt x="15" y="144"/>
                        <a:pt x="20" y="139"/>
                        <a:pt x="20" y="134"/>
                      </a:cubicBezTo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656775"/>
            <a:ext cx="23515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ZCP(Kubernetes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에서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DB 사용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0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89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/>
              <a:t>M</a:t>
            </a:r>
            <a:r>
              <a:rPr kumimoji="1" lang="en-US" altLang="ko-KR" sz="1600" dirty="0" smtClean="0"/>
              <a:t>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Service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23986" y="2117367"/>
            <a:ext cx="11231966" cy="2729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v1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kind: Service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name: awesome-media-</a:t>
            </a:r>
            <a:r>
              <a:rPr lang="en-US" altLang="ko-KR" dirty="0" err="1"/>
              <a:t>db</a:t>
            </a:r>
            <a:endParaRPr lang="en-US" altLang="ko-KR" dirty="0"/>
          </a:p>
          <a:p>
            <a:pPr algn="l">
              <a:lnSpc>
                <a:spcPts val="7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ports: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- </a:t>
            </a:r>
            <a:r>
              <a:rPr lang="mr-IN" altLang="ko-KR" dirty="0" err="1"/>
              <a:t>name</a:t>
            </a:r>
            <a:r>
              <a:rPr lang="mr-IN" altLang="ko-KR" dirty="0"/>
              <a:t>: "</a:t>
            </a:r>
            <a:r>
              <a:rPr lang="mr-IN" altLang="ko-KR" dirty="0" err="1"/>
              <a:t>tcp</a:t>
            </a:r>
            <a:r>
              <a:rPr lang="mr-IN" altLang="ko-KR" dirty="0"/>
              <a:t>"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port</a:t>
            </a:r>
            <a:r>
              <a:rPr lang="mr-IN" altLang="ko-KR" dirty="0"/>
              <a:t>: 3306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targetPort</a:t>
            </a:r>
            <a:r>
              <a:rPr lang="mr-IN" altLang="ko-KR" dirty="0"/>
              <a:t>: 3306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  app: awesome-media-</a:t>
            </a:r>
            <a:r>
              <a:rPr lang="en-US" altLang="ko-KR" dirty="0" err="1"/>
              <a:t>db</a:t>
            </a:r>
            <a:endParaRPr lang="en-US" altLang="ko-KR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 사용하기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55038" y="654848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038" y="4863887"/>
            <a:ext cx="1159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Mysql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Deployment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awesome-media-db-deployment.yml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환경변수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인코딩 설정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7882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423986" y="1411396"/>
            <a:ext cx="11057895" cy="5235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000" dirty="0"/>
              <a:t>apiVersion: apps/v1beta2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name: awesome-media-db-deployment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</a:t>
            </a:r>
            <a:r>
              <a:rPr lang="mr-IN" altLang="ko-KR" sz="1000" dirty="0" err="1"/>
              <a:t>labels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app: awesome-media-db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</a:t>
            </a:r>
            <a:r>
              <a:rPr lang="mr-IN" altLang="ko-KR" sz="1000" dirty="0" err="1"/>
              <a:t>spec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- name: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image: mariadb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imagePullPolicy: Always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ports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000" dirty="0"/>
              <a:t>        - </a:t>
            </a:r>
            <a:r>
              <a:rPr lang="de-DE" altLang="ko-KR" sz="1000" dirty="0" err="1"/>
              <a:t>containerPort</a:t>
            </a:r>
            <a:r>
              <a:rPr lang="de-DE" altLang="ko-KR" sz="1000" dirty="0"/>
              <a:t>: 3306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env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MYSQL_ROOT_PASSWORD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root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db_example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ThePassword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- </a:t>
            </a:r>
            <a:r>
              <a:rPr lang="mr-IN" altLang="ko-KR" sz="1000" dirty="0" err="1"/>
              <a:t>name</a:t>
            </a:r>
            <a:r>
              <a:rPr lang="mr-IN" altLang="ko-KR" sz="10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args</a:t>
            </a:r>
            <a:r>
              <a:rPr lang="mr-IN" altLang="ko-KR" sz="10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character-set-server=utf8mb4"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collation-server=utf8mb4_unicode_ci"     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resources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requests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"64Mi"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</a:t>
            </a:r>
            <a:r>
              <a:rPr lang="mr-IN" altLang="ko-KR" sz="1000" dirty="0" smtClean="0"/>
              <a:t>"50m</a:t>
            </a:r>
            <a:r>
              <a:rPr lang="mr-IN" altLang="ko-KR" sz="1000" dirty="0"/>
              <a:t>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limits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"128Mi"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"500m</a:t>
            </a:r>
            <a:r>
              <a:rPr lang="mr-IN" altLang="ko-KR" sz="1000" dirty="0" smtClean="0"/>
              <a:t>"</a:t>
            </a:r>
            <a:endParaRPr lang="mr-IN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110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02588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3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4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Deployment,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Service Object </a:t>
            </a:r>
            <a:r>
              <a:rPr kumimoji="1" lang="ko-KR" altLang="en-US" sz="1600" dirty="0" smtClean="0"/>
              <a:t>생성 확인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23987" y="1870206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awesome-media-db-deployment.yml -f awesome-media-db-service.yml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7" y="2273576"/>
            <a:ext cx="10007600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8" y="3638320"/>
            <a:ext cx="7874000" cy="1854200"/>
          </a:xfrm>
          <a:prstGeom prst="rect">
            <a:avLst/>
          </a:prstGeom>
        </p:spPr>
      </p:pic>
      <p:sp>
        <p:nvSpPr>
          <p:cNvPr id="15" name="텍스트 개체 틀 10"/>
          <p:cNvSpPr txBox="1">
            <a:spLocks/>
          </p:cNvSpPr>
          <p:nvPr/>
        </p:nvSpPr>
        <p:spPr>
          <a:xfrm>
            <a:off x="452210" y="326543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deploy,pod,svc</a:t>
            </a:r>
            <a:endParaRPr lang="en-US" altLang="ko-KR" sz="1400" dirty="0" smtClean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1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2858653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6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환경 설정 분리 </a:t>
            </a:r>
            <a:r>
              <a:rPr kumimoji="1" lang="en-US" altLang="ko-KR" sz="1600" dirty="0" smtClean="0"/>
              <a:t>(application-k8s.yml)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포트확인 필요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176741"/>
            <a:ext cx="11057895" cy="2865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spring:</a:t>
            </a:r>
          </a:p>
          <a:p>
            <a:pPr algn="l"/>
            <a:r>
              <a:rPr lang="en-US" altLang="ko-KR" sz="1400" dirty="0"/>
              <a:t>  application:</a:t>
            </a:r>
          </a:p>
          <a:p>
            <a:pPr algn="l"/>
            <a:r>
              <a:rPr lang="en-US" altLang="ko-KR" sz="1400" dirty="0"/>
              <a:t>    name: awesome-media-dev</a:t>
            </a:r>
          </a:p>
          <a:p>
            <a:pPr algn="l"/>
            <a:r>
              <a:rPr lang="en-US" altLang="ko-KR" sz="1400" dirty="0"/>
              <a:t>  datasource:</a:t>
            </a:r>
          </a:p>
          <a:p>
            <a:pPr algn="l"/>
            <a:r>
              <a:rPr lang="en-US" altLang="ko-KR" sz="1400" dirty="0"/>
              <a:t>    initialize: </a:t>
            </a:r>
            <a:r>
              <a:rPr lang="en-US" altLang="ko-KR" sz="1400" b="1" dirty="0"/>
              <a:t>true</a:t>
            </a:r>
          </a:p>
          <a:p>
            <a:pPr algn="l"/>
            <a:r>
              <a:rPr lang="en-US" altLang="ko-KR" sz="1400" dirty="0"/>
              <a:t>    platform: mysql</a:t>
            </a:r>
          </a:p>
          <a:p>
            <a:pPr algn="l"/>
            <a:r>
              <a:rPr lang="en-US" altLang="ko-KR" sz="1400" dirty="0"/>
              <a:t>    url: jdbc:mysql://${AWESOME_MEDIA_DB_SERVICE_HOST}:${AWESOME_MEDIA_DB_SERVICE_PORT}/${MYSQL_DATABASE}</a:t>
            </a:r>
          </a:p>
          <a:p>
            <a:pPr algn="l"/>
            <a:r>
              <a:rPr lang="en-US" altLang="ko-KR" sz="1400" dirty="0"/>
              <a:t>    username: ${MYSQL_USER}</a:t>
            </a:r>
          </a:p>
          <a:p>
            <a:pPr algn="l"/>
            <a:r>
              <a:rPr lang="en-US" altLang="ko-KR" sz="1400" dirty="0"/>
              <a:t>    password: ${MYSQL_PASSWORD}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3986" y="6136690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파일에 환경변수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추가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계속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23986" y="1412371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/>
              <a:t>5. </a:t>
            </a:r>
            <a:r>
              <a:rPr kumimoji="1" lang="en-US" altLang="ko-KR" sz="1600" dirty="0"/>
              <a:t>Mysql </a:t>
            </a:r>
            <a:r>
              <a:rPr kumimoji="1" lang="ko-KR" altLang="en-US" sz="1600" dirty="0"/>
              <a:t>의존 관계 추가 </a:t>
            </a:r>
            <a:r>
              <a:rPr kumimoji="1" lang="en-US" altLang="ko-KR" sz="1600" dirty="0"/>
              <a:t>(pom.xml)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423986" y="1763612"/>
            <a:ext cx="11057895" cy="1083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</a:t>
            </a:r>
            <a:r>
              <a:rPr lang="pl-PL" altLang="ko-KR" sz="1400" dirty="0" err="1"/>
              <a:t>dependency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mysql-connector-java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runtime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&lt;/</a:t>
            </a:r>
            <a:r>
              <a:rPr lang="pl-PL" altLang="ko-KR" sz="1400" dirty="0" err="1"/>
              <a:t>dependency</a:t>
            </a:r>
            <a:r>
              <a:rPr lang="pl-PL" altLang="ko-KR" sz="1400" dirty="0" smtClean="0"/>
              <a:t>&gt;</a:t>
            </a:r>
            <a:endParaRPr lang="pl-PL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506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 txBox="1">
            <a:spLocks/>
          </p:cNvSpPr>
          <p:nvPr/>
        </p:nvSpPr>
        <p:spPr>
          <a:xfrm>
            <a:off x="592434" y="1435460"/>
            <a:ext cx="11057895" cy="4989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100" dirty="0"/>
              <a:t>apiVersion: apps/v1beta2 # for versions before 1.8.0 use apps/v1beta1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name: awesome-media-backend-deployment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</a:t>
            </a:r>
            <a:r>
              <a:rPr lang="mr-IN" altLang="ko-KR" sz="1100" dirty="0" err="1"/>
              <a:t>labels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app: awesome-media-backend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</a:t>
            </a:r>
            <a:r>
              <a:rPr lang="mr-IN" altLang="ko-KR" sz="1100" dirty="0" err="1"/>
              <a:t>spec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- name: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rgbClr val="FF0000"/>
                </a:solidFill>
              </a:rPr>
              <a:t>image: 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sz="1100" dirty="0" smtClean="0">
                <a:solidFill>
                  <a:srgbClr val="FF0000"/>
                </a:solidFill>
              </a:rPr>
              <a:t>/awesome-media-backend:1.0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ports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- </a:t>
            </a:r>
            <a:r>
              <a:rPr lang="de-DE" altLang="ko-KR" sz="1100" dirty="0" err="1"/>
              <a:t>containerPort</a:t>
            </a:r>
            <a:r>
              <a:rPr lang="de-DE" altLang="ko-KR" sz="1100" dirty="0"/>
              <a:t>: 8090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</a:t>
            </a:r>
            <a:r>
              <a:rPr lang="de-DE" altLang="ko-KR" sz="1100" dirty="0" err="1"/>
              <a:t>imagePullPolicy</a:t>
            </a:r>
            <a:r>
              <a:rPr lang="de-DE" altLang="ko-KR" sz="1100" dirty="0"/>
              <a:t>: </a:t>
            </a:r>
            <a:r>
              <a:rPr lang="de-DE" altLang="ko-KR" sz="1100" dirty="0" err="1"/>
              <a:t>Always</a:t>
            </a:r>
            <a:endParaRPr lang="de-DE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env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SPRING_PROFILES_ACTIVE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k8s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db_example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ThePassword</a:t>
            </a:r>
            <a:r>
              <a:rPr lang="mr-IN" altLang="ko-KR" sz="1100" dirty="0"/>
              <a:t>    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- </a:t>
            </a:r>
            <a:r>
              <a:rPr lang="mr-IN" altLang="ko-KR" sz="1100" dirty="0" err="1"/>
              <a:t>name</a:t>
            </a:r>
            <a:r>
              <a:rPr lang="mr-IN" altLang="ko-KR" sz="11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resources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requests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"256Mi"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"50m"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limits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</a:t>
            </a:r>
            <a:r>
              <a:rPr lang="mr-IN" altLang="ko-KR" sz="1100" dirty="0" smtClean="0"/>
              <a:t>"</a:t>
            </a:r>
            <a:r>
              <a:rPr lang="en-US" altLang="ko-KR" sz="1100" dirty="0" smtClean="0"/>
              <a:t>1Gi</a:t>
            </a:r>
            <a:r>
              <a:rPr lang="mr-IN" altLang="ko-KR" sz="1100" dirty="0" smtClean="0"/>
              <a:t>" 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"500m</a:t>
            </a:r>
            <a:r>
              <a:rPr lang="mr-IN" altLang="ko-KR" sz="1100" dirty="0" smtClean="0"/>
              <a:t>"</a:t>
            </a:r>
            <a:endParaRPr lang="mr-IN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678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 메이븐 빌드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소스 변경사항 있는경우만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9.</a:t>
            </a:r>
            <a:r>
              <a:rPr kumimoji="1" lang="ko-KR" altLang="en-US" sz="1600" dirty="0" smtClean="0"/>
              <a:t> 이미지 빌드 및 레지스트리로 이미지 업로드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10.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애플리케이션에 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11.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2274349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</a:t>
            </a:r>
            <a:r>
              <a:rPr lang="en-US" altLang="ko-KR" sz="1400" dirty="0" smtClean="0"/>
              <a:t>awesome-media-backend-deployment.yml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1" y="372740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663866"/>
            <a:ext cx="108585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162376"/>
            <a:ext cx="8166100" cy="8763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7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ko-KR" altLang="en-US" sz="1600" dirty="0" smtClean="0"/>
              <a:t>컨테이너 내부로 접속하여 환경변수 확인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173310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exec -it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애플리케이션의 조회된 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] </a:t>
            </a:r>
            <a:r>
              <a:rPr lang="en-US" altLang="ko-KR" sz="1400" dirty="0"/>
              <a:t>-- 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2100043"/>
            <a:ext cx="9779000" cy="41021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62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서비스인  </a:t>
            </a:r>
            <a:r>
              <a:rPr lang="en-US" altLang="ko-KR" dirty="0"/>
              <a:t>awesome-media-backend </a:t>
            </a:r>
            <a:r>
              <a:rPr lang="ko-KR" altLang="en-US" dirty="0"/>
              <a:t>프로젝트를 개발합니다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9" y="1467853"/>
            <a:ext cx="10809513" cy="4920915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14.</a:t>
            </a:r>
            <a:r>
              <a:rPr kumimoji="1" lang="ko-KR" altLang="en-US" sz="1600" dirty="0" smtClean="0"/>
              <a:t> 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application-default.yml </a:t>
            </a:r>
            <a:r>
              <a:rPr kumimoji="1" lang="ko-KR" altLang="en-US" sz="1600" dirty="0" smtClean="0"/>
              <a:t>파일의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정보 수정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 재시작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localhost:8080</a:t>
            </a:r>
            <a:r>
              <a:rPr kumimoji="1" lang="ko-KR" altLang="en-US" sz="1600" dirty="0" smtClean="0"/>
              <a:t>으로 접속해보기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35" y="2448156"/>
            <a:ext cx="8407180" cy="392858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5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8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VM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컨셉 및 차이점에 대해서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052628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03926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5225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>
            <a:off x="6392354" y="1966693"/>
            <a:ext cx="6739" cy="43824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052628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03926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5225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52628" y="3618712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2628" y="4268531"/>
            <a:ext cx="3606328" cy="571536"/>
          </a:xfrm>
          <a:prstGeom prst="rect">
            <a:avLst/>
          </a:prstGeom>
          <a:solidFill>
            <a:srgbClr val="55D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HYPERVISOR</a:t>
            </a:r>
            <a:endParaRPr kumimoji="1" lang="ko-KR" altLang="en-US" sz="16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03926" y="3611790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55225" y="3602088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52628" y="4950713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52628" y="5632895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58452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09750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561049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058452" y="3204497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309750" y="3204497"/>
            <a:ext cx="2355030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58452" y="3877784"/>
            <a:ext cx="3606328" cy="571536"/>
          </a:xfrm>
          <a:prstGeom prst="rect">
            <a:avLst/>
          </a:prstGeom>
          <a:solidFill>
            <a:srgbClr val="73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Docker Engine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058452" y="4559966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058452" y="5242148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35251" y="1882469"/>
            <a:ext cx="4041081" cy="446848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254411" y="2193542"/>
            <a:ext cx="1215074" cy="2032537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11974" y="1894501"/>
            <a:ext cx="3923884" cy="4111931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12871" y="1689015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VM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30996" y="1735114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Container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261585" y="2449659"/>
            <a:ext cx="2468804" cy="1361108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4" name="왼쪽 중괄호 108"/>
          <p:cNvSpPr/>
          <p:nvPr/>
        </p:nvSpPr>
        <p:spPr bwMode="auto">
          <a:xfrm>
            <a:off x="1781868" y="2305499"/>
            <a:ext cx="219986" cy="1797995"/>
          </a:xfrm>
          <a:prstGeom prst="leftBrace">
            <a:avLst>
              <a:gd name="adj1" fmla="val 34139"/>
              <a:gd name="adj2" fmla="val 17281"/>
            </a:avLst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0731" y="2096230"/>
            <a:ext cx="1309717" cy="12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VM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을 설치 및 구동에 부하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속도가 느림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용량 낭비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이식성 ↓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1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19267</TotalTime>
  <Words>5866</Words>
  <Application>Microsoft Macintosh PowerPoint</Application>
  <PresentationFormat>와이드스크린</PresentationFormat>
  <Paragraphs>1730</Paragraphs>
  <Slides>70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6" baseType="lpstr">
      <vt:lpstr>맑은 고딕</vt:lpstr>
      <vt:lpstr>Andale Mono</vt:lpstr>
      <vt:lpstr>KoPub돋움체 Medium</vt:lpstr>
      <vt:lpstr>Mangal</vt:lpstr>
      <vt:lpstr>Monaco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Rix고딕 B</vt:lpstr>
      <vt:lpstr>Segoe UI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411</cp:revision>
  <cp:lastPrinted>2018-11-07T08:22:55Z</cp:lastPrinted>
  <dcterms:created xsi:type="dcterms:W3CDTF">2018-03-05T04:44:33Z</dcterms:created>
  <dcterms:modified xsi:type="dcterms:W3CDTF">2018-11-07T10:50:36Z</dcterms:modified>
</cp:coreProperties>
</file>